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433" r:id="rId2"/>
    <p:sldId id="599" r:id="rId3"/>
    <p:sldId id="602" r:id="rId4"/>
    <p:sldId id="603" r:id="rId5"/>
    <p:sldId id="604" r:id="rId6"/>
    <p:sldId id="641" r:id="rId7"/>
    <p:sldId id="615" r:id="rId8"/>
    <p:sldId id="623" r:id="rId9"/>
    <p:sldId id="624" r:id="rId10"/>
    <p:sldId id="625" r:id="rId11"/>
    <p:sldId id="626" r:id="rId12"/>
    <p:sldId id="642" r:id="rId13"/>
    <p:sldId id="627" r:id="rId14"/>
    <p:sldId id="628" r:id="rId15"/>
    <p:sldId id="629" r:id="rId16"/>
    <p:sldId id="630" r:id="rId17"/>
    <p:sldId id="631" r:id="rId18"/>
    <p:sldId id="637" r:id="rId19"/>
    <p:sldId id="640" r:id="rId20"/>
    <p:sldId id="633" r:id="rId21"/>
    <p:sldId id="634" r:id="rId22"/>
    <p:sldId id="635" r:id="rId23"/>
    <p:sldId id="638" r:id="rId24"/>
    <p:sldId id="639" r:id="rId25"/>
    <p:sldId id="620" r:id="rId26"/>
    <p:sldId id="622" r:id="rId2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extLst>
    <p:ext uri="{EFAFB233-063F-42B5-8137-9DF3F51BA10A}">
      <p15:sldGuideLst xmlns:p15="http://schemas.microsoft.com/office/powerpoint/2012/main">
        <p15:guide id="1" orient="horz" pos="1296">
          <p15:clr>
            <a:srgbClr val="A4A3A4"/>
          </p15:clr>
        </p15:guide>
        <p15:guide id="2" pos="38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04E"/>
    <a:srgbClr val="96BABE"/>
    <a:srgbClr val="A9CDD2"/>
    <a:srgbClr val="FF0000"/>
    <a:srgbClr val="AFC124"/>
    <a:srgbClr val="F8981D"/>
    <a:srgbClr val="4F5151"/>
    <a:srgbClr val="F0A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92" d="100"/>
          <a:sy n="92" d="100"/>
        </p:scale>
        <p:origin x="966" y="108"/>
      </p:cViewPr>
      <p:guideLst>
        <p:guide orient="horz" pos="1296"/>
        <p:guide pos="384"/>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69" d="100"/>
          <a:sy n="69" d="100"/>
        </p:scale>
        <p:origin x="27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1"/>
            <a:ext cx="3038161" cy="46514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defTabSz="931871">
              <a:defRPr sz="1200"/>
            </a:lvl1pPr>
          </a:lstStyle>
          <a:p>
            <a:endParaRPr lang="en-US" dirty="0"/>
          </a:p>
        </p:txBody>
      </p:sp>
      <p:sp>
        <p:nvSpPr>
          <p:cNvPr id="174083" name="Rectangle 3"/>
          <p:cNvSpPr>
            <a:spLocks noGrp="1" noChangeArrowheads="1"/>
          </p:cNvSpPr>
          <p:nvPr>
            <p:ph type="dt" sz="quarter" idx="1"/>
          </p:nvPr>
        </p:nvSpPr>
        <p:spPr bwMode="auto">
          <a:xfrm>
            <a:off x="3970634" y="1"/>
            <a:ext cx="3038161" cy="465140"/>
          </a:xfrm>
          <a:prstGeom prst="rect">
            <a:avLst/>
          </a:prstGeom>
          <a:noFill/>
          <a:ln w="9525">
            <a:noFill/>
            <a:miter lim="800000"/>
            <a:headEnd/>
            <a:tailEnd/>
          </a:ln>
          <a:effectLst/>
        </p:spPr>
        <p:txBody>
          <a:bodyPr vert="horz" wrap="square" lIns="93166" tIns="46583" rIns="93166" bIns="46583" numCol="1" anchor="t" anchorCtr="0" compatLnSpc="1">
            <a:prstTxWarp prst="textNoShape">
              <a:avLst/>
            </a:prstTxWarp>
          </a:bodyPr>
          <a:lstStyle>
            <a:lvl1pPr algn="r" defTabSz="931871">
              <a:defRPr sz="1200"/>
            </a:lvl1pPr>
          </a:lstStyle>
          <a:p>
            <a:endParaRPr lang="en-US" dirty="0"/>
          </a:p>
        </p:txBody>
      </p:sp>
      <p:sp>
        <p:nvSpPr>
          <p:cNvPr id="174084" name="Rectangle 4"/>
          <p:cNvSpPr>
            <a:spLocks noGrp="1" noChangeArrowheads="1"/>
          </p:cNvSpPr>
          <p:nvPr>
            <p:ph type="ftr" sz="quarter" idx="2"/>
          </p:nvPr>
        </p:nvSpPr>
        <p:spPr bwMode="auto">
          <a:xfrm>
            <a:off x="0" y="8829662"/>
            <a:ext cx="3038161" cy="46514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defTabSz="931871">
              <a:defRPr sz="1200"/>
            </a:lvl1pPr>
          </a:lstStyle>
          <a:p>
            <a:endParaRPr lang="en-US" dirty="0"/>
          </a:p>
        </p:txBody>
      </p:sp>
      <p:sp>
        <p:nvSpPr>
          <p:cNvPr id="174085" name="Rectangle 5"/>
          <p:cNvSpPr>
            <a:spLocks noGrp="1" noChangeArrowheads="1"/>
          </p:cNvSpPr>
          <p:nvPr>
            <p:ph type="sldNum" sz="quarter" idx="3"/>
          </p:nvPr>
        </p:nvSpPr>
        <p:spPr bwMode="auto">
          <a:xfrm>
            <a:off x="3970634" y="8829662"/>
            <a:ext cx="3038161" cy="465140"/>
          </a:xfrm>
          <a:prstGeom prst="rect">
            <a:avLst/>
          </a:prstGeom>
          <a:noFill/>
          <a:ln w="9525">
            <a:noFill/>
            <a:miter lim="800000"/>
            <a:headEnd/>
            <a:tailEnd/>
          </a:ln>
          <a:effectLst/>
        </p:spPr>
        <p:txBody>
          <a:bodyPr vert="horz" wrap="square" lIns="93166" tIns="46583" rIns="93166" bIns="46583" numCol="1" anchor="b" anchorCtr="0" compatLnSpc="1">
            <a:prstTxWarp prst="textNoShape">
              <a:avLst/>
            </a:prstTxWarp>
          </a:bodyPr>
          <a:lstStyle>
            <a:lvl1pPr algn="r" defTabSz="931871">
              <a:defRPr sz="1200"/>
            </a:lvl1pPr>
          </a:lstStyle>
          <a:p>
            <a:fld id="{F9FD69D3-394A-4A3E-B38B-09BC4C105C28}" type="slidenum">
              <a:rPr lang="en-US"/>
              <a:pPr/>
              <a:t>‹#›</a:t>
            </a:fld>
            <a:endParaRPr lang="en-US" dirty="0"/>
          </a:p>
        </p:txBody>
      </p:sp>
    </p:spTree>
    <p:extLst>
      <p:ext uri="{BB962C8B-B14F-4D97-AF65-F5344CB8AC3E}">
        <p14:creationId xmlns:p14="http://schemas.microsoft.com/office/powerpoint/2010/main" val="3415991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61" cy="465140"/>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defTabSz="931871">
              <a:defRPr sz="1200"/>
            </a:lvl1pPr>
          </a:lstStyle>
          <a:p>
            <a:endParaRPr lang="en-US" dirty="0"/>
          </a:p>
        </p:txBody>
      </p:sp>
      <p:sp>
        <p:nvSpPr>
          <p:cNvPr id="3075" name="Rectangle 3"/>
          <p:cNvSpPr>
            <a:spLocks noGrp="1" noChangeArrowheads="1"/>
          </p:cNvSpPr>
          <p:nvPr>
            <p:ph type="dt" idx="1"/>
          </p:nvPr>
        </p:nvSpPr>
        <p:spPr bwMode="auto">
          <a:xfrm>
            <a:off x="3972240" y="1"/>
            <a:ext cx="3038160" cy="465140"/>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lvl1pPr algn="r" defTabSz="931871">
              <a:defRPr sz="1200"/>
            </a:lvl1pPr>
          </a:lstStyle>
          <a:p>
            <a:endParaRPr lang="en-US" dirty="0"/>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078" y="4416430"/>
            <a:ext cx="5142244" cy="4183060"/>
          </a:xfrm>
          <a:prstGeom prst="rect">
            <a:avLst/>
          </a:prstGeom>
          <a:noFill/>
          <a:ln w="9525">
            <a:noFill/>
            <a:miter lim="800000"/>
            <a:headEnd/>
            <a:tailEnd/>
          </a:ln>
        </p:spPr>
        <p:txBody>
          <a:bodyPr vert="horz" wrap="square" lIns="93166" tIns="46583" rIns="93166" bIns="465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1261"/>
            <a:ext cx="3038161" cy="465139"/>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defTabSz="931871">
              <a:defRPr sz="1200"/>
            </a:lvl1pPr>
          </a:lstStyle>
          <a:p>
            <a:endParaRPr lang="en-US" dirty="0"/>
          </a:p>
        </p:txBody>
      </p:sp>
      <p:sp>
        <p:nvSpPr>
          <p:cNvPr id="3079" name="Rectangle 7"/>
          <p:cNvSpPr>
            <a:spLocks noGrp="1" noChangeArrowheads="1"/>
          </p:cNvSpPr>
          <p:nvPr>
            <p:ph type="sldNum" sz="quarter" idx="5"/>
          </p:nvPr>
        </p:nvSpPr>
        <p:spPr bwMode="auto">
          <a:xfrm>
            <a:off x="3972240" y="8831261"/>
            <a:ext cx="3038160" cy="465139"/>
          </a:xfrm>
          <a:prstGeom prst="rect">
            <a:avLst/>
          </a:prstGeom>
          <a:noFill/>
          <a:ln w="9525">
            <a:noFill/>
            <a:miter lim="800000"/>
            <a:headEnd/>
            <a:tailEnd/>
          </a:ln>
        </p:spPr>
        <p:txBody>
          <a:bodyPr vert="horz" wrap="square" lIns="93166" tIns="46583" rIns="93166" bIns="46583" numCol="1" anchor="b" anchorCtr="0" compatLnSpc="1">
            <a:prstTxWarp prst="textNoShape">
              <a:avLst/>
            </a:prstTxWarp>
          </a:bodyPr>
          <a:lstStyle>
            <a:lvl1pPr algn="r" defTabSz="931871">
              <a:defRPr sz="1200"/>
            </a:lvl1pPr>
          </a:lstStyle>
          <a:p>
            <a:fld id="{D92A1A20-E30A-4934-92E6-51466D5A641D}" type="slidenum">
              <a:rPr lang="en-US"/>
              <a:pPr/>
              <a:t>‹#›</a:t>
            </a:fld>
            <a:endParaRPr lang="en-US" dirty="0"/>
          </a:p>
        </p:txBody>
      </p:sp>
    </p:spTree>
    <p:extLst>
      <p:ext uri="{BB962C8B-B14F-4D97-AF65-F5344CB8AC3E}">
        <p14:creationId xmlns:p14="http://schemas.microsoft.com/office/powerpoint/2010/main" val="34926937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2487F-B9F8-459E-9209-E7452707B870}" type="slidenum">
              <a:rPr lang="en-US"/>
              <a:pPr/>
              <a:t>1</a:t>
            </a:fld>
            <a:endParaRPr lang="en-US" dirty="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5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2A1A20-E30A-4934-92E6-51466D5A641D}" type="slidenum">
              <a:rPr lang="en-US" smtClean="0"/>
              <a:pPr/>
              <a:t>2</a:t>
            </a:fld>
            <a:endParaRPr lang="en-US" dirty="0"/>
          </a:p>
        </p:txBody>
      </p:sp>
    </p:spTree>
    <p:extLst>
      <p:ext uri="{BB962C8B-B14F-4D97-AF65-F5344CB8AC3E}">
        <p14:creationId xmlns:p14="http://schemas.microsoft.com/office/powerpoint/2010/main" val="391946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92A1A20-E30A-4934-92E6-51466D5A641D}" type="slidenum">
              <a:rPr lang="en-US" smtClean="0"/>
              <a:pPr/>
              <a:t>3</a:t>
            </a:fld>
            <a:endParaRPr lang="en-US" dirty="0"/>
          </a:p>
        </p:txBody>
      </p:sp>
    </p:spTree>
    <p:extLst>
      <p:ext uri="{BB962C8B-B14F-4D97-AF65-F5344CB8AC3E}">
        <p14:creationId xmlns:p14="http://schemas.microsoft.com/office/powerpoint/2010/main" val="2442519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General questions.  Tell audience there are not right and wrong answers.  Want the group to understand what supervisors are currently doing</a:t>
            </a:r>
            <a:endParaRPr lang="en-US" b="1" dirty="0"/>
          </a:p>
        </p:txBody>
      </p:sp>
      <p:sp>
        <p:nvSpPr>
          <p:cNvPr id="4" name="Slide Number Placeholder 3"/>
          <p:cNvSpPr>
            <a:spLocks noGrp="1"/>
          </p:cNvSpPr>
          <p:nvPr>
            <p:ph type="sldNum" sz="quarter" idx="10"/>
          </p:nvPr>
        </p:nvSpPr>
        <p:spPr/>
        <p:txBody>
          <a:bodyPr/>
          <a:lstStyle/>
          <a:p>
            <a:fld id="{D92A1A20-E30A-4934-92E6-51466D5A641D}" type="slidenum">
              <a:rPr lang="en-US" smtClean="0"/>
              <a:pPr/>
              <a:t>4</a:t>
            </a:fld>
            <a:endParaRPr lang="en-US" dirty="0"/>
          </a:p>
        </p:txBody>
      </p:sp>
    </p:spTree>
    <p:extLst>
      <p:ext uri="{BB962C8B-B14F-4D97-AF65-F5344CB8AC3E}">
        <p14:creationId xmlns:p14="http://schemas.microsoft.com/office/powerpoint/2010/main" val="3232499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Tips:  A fixed agenda will allow focus and consistency.  Allow for deviation as needed.</a:t>
            </a:r>
          </a:p>
          <a:p>
            <a:pPr lvl="1"/>
            <a:r>
              <a:rPr lang="en-US" dirty="0" smtClean="0"/>
              <a:t>-Having the employee create the agenda (things to discuss within agenda set-up allows for ownership and may enhance accountability.</a:t>
            </a:r>
          </a:p>
          <a:p>
            <a:pPr lvl="1"/>
            <a:endParaRPr lang="en-US" dirty="0"/>
          </a:p>
          <a:p>
            <a:pPr lvl="1"/>
            <a:r>
              <a:rPr lang="en-US" dirty="0" smtClean="0"/>
              <a:t>Tools:  Helps to frame discussions</a:t>
            </a:r>
          </a:p>
          <a:p>
            <a:pPr lvl="1"/>
            <a:r>
              <a:rPr lang="en-US" dirty="0" smtClean="0"/>
              <a:t>-Can serve to mutually document changes in priorities, deliverables and expectations for work and outcomes</a:t>
            </a:r>
          </a:p>
          <a:p>
            <a:pPr lvl="1"/>
            <a:r>
              <a:rPr lang="en-US" dirty="0" smtClean="0"/>
              <a:t>-accumulating the documents in your files can help to inform the annual performance process and to help you to assess accomplishments/failures during the review period</a:t>
            </a:r>
            <a:endParaRPr lang="en-US" dirty="0"/>
          </a:p>
          <a:p>
            <a:pPr lvl="1"/>
            <a:endParaRPr lang="en-US" dirty="0" smtClean="0"/>
          </a:p>
          <a:p>
            <a:pPr lvl="1"/>
            <a:endParaRPr lang="en-US" dirty="0"/>
          </a:p>
          <a:p>
            <a:pPr lvl="1"/>
            <a:r>
              <a:rPr lang="en-US" dirty="0" smtClean="0"/>
              <a:t>TIP:  	Ask to see work if the employee is new or you are not confident that a project or work is progressing at an expected rate or desired level of quality.</a:t>
            </a:r>
          </a:p>
          <a:p>
            <a:pPr lvl="1"/>
            <a:endParaRPr lang="en-US" dirty="0" smtClean="0"/>
          </a:p>
        </p:txBody>
      </p:sp>
      <p:sp>
        <p:nvSpPr>
          <p:cNvPr id="4" name="Slide Number Placeholder 3"/>
          <p:cNvSpPr>
            <a:spLocks noGrp="1"/>
          </p:cNvSpPr>
          <p:nvPr>
            <p:ph type="sldNum" sz="quarter" idx="10"/>
          </p:nvPr>
        </p:nvSpPr>
        <p:spPr/>
        <p:txBody>
          <a:bodyPr/>
          <a:lstStyle/>
          <a:p>
            <a:fld id="{D92A1A20-E30A-4934-92E6-51466D5A641D}" type="slidenum">
              <a:rPr lang="en-US" smtClean="0"/>
              <a:pPr/>
              <a:t>5</a:t>
            </a:fld>
            <a:endParaRPr lang="en-US" dirty="0"/>
          </a:p>
        </p:txBody>
      </p:sp>
    </p:spTree>
    <p:extLst>
      <p:ext uri="{BB962C8B-B14F-4D97-AF65-F5344CB8AC3E}">
        <p14:creationId xmlns:p14="http://schemas.microsoft.com/office/powerpoint/2010/main" val="3825478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1A20-E30A-4934-92E6-51466D5A641D}" type="slidenum">
              <a:rPr lang="en-US" smtClean="0"/>
              <a:pPr/>
              <a:t>7</a:t>
            </a:fld>
            <a:endParaRPr lang="en-US" dirty="0"/>
          </a:p>
        </p:txBody>
      </p:sp>
    </p:spTree>
    <p:extLst>
      <p:ext uri="{BB962C8B-B14F-4D97-AF65-F5344CB8AC3E}">
        <p14:creationId xmlns:p14="http://schemas.microsoft.com/office/powerpoint/2010/main" val="2540142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A1A20-E30A-4934-92E6-51466D5A641D}" type="slidenum">
              <a:rPr lang="en-US" smtClean="0"/>
              <a:pPr/>
              <a:t>25</a:t>
            </a:fld>
            <a:endParaRPr lang="en-US" dirty="0"/>
          </a:p>
        </p:txBody>
      </p:sp>
    </p:spTree>
    <p:extLst>
      <p:ext uri="{BB962C8B-B14F-4D97-AF65-F5344CB8AC3E}">
        <p14:creationId xmlns:p14="http://schemas.microsoft.com/office/powerpoint/2010/main" val="2311622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02487F-B9F8-459E-9209-E7452707B870}" type="slidenum">
              <a:rPr lang="en-US"/>
              <a:pPr/>
              <a:t>26</a:t>
            </a:fld>
            <a:endParaRPr lang="en-US" dirty="0"/>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80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4610" name="Rectangle 1026"/>
          <p:cNvSpPr>
            <a:spLocks noChangeArrowheads="1"/>
          </p:cNvSpPr>
          <p:nvPr/>
        </p:nvSpPr>
        <p:spPr bwMode="auto">
          <a:xfrm>
            <a:off x="-76200" y="-76200"/>
            <a:ext cx="9296400" cy="7086600"/>
          </a:xfrm>
          <a:prstGeom prst="rect">
            <a:avLst/>
          </a:prstGeom>
          <a:solidFill>
            <a:srgbClr val="A6B53D"/>
          </a:solidFill>
          <a:ln w="9525">
            <a:noFill/>
            <a:miter lim="800000"/>
            <a:headEnd/>
            <a:tailEnd/>
          </a:ln>
          <a:effectLst/>
        </p:spPr>
        <p:txBody>
          <a:bodyPr wrap="none" anchor="ctr"/>
          <a:lstStyle/>
          <a:p>
            <a:endParaRPr lang="en-US" dirty="0"/>
          </a:p>
        </p:txBody>
      </p:sp>
      <p:sp>
        <p:nvSpPr>
          <p:cNvPr id="324611" name="Rectangle 1027"/>
          <p:cNvSpPr>
            <a:spLocks noGrp="1" noChangeArrowheads="1"/>
          </p:cNvSpPr>
          <p:nvPr>
            <p:ph type="ctrTitle"/>
          </p:nvPr>
        </p:nvSpPr>
        <p:spPr>
          <a:xfrm>
            <a:off x="685800" y="2286000"/>
            <a:ext cx="7772400" cy="1143000"/>
          </a:xfrm>
        </p:spPr>
        <p:txBody>
          <a:bodyPr anchor="ctr"/>
          <a:lstStyle>
            <a:lvl1pPr algn="ctr">
              <a:defRPr>
                <a:solidFill>
                  <a:schemeClr val="bg1"/>
                </a:solidFill>
              </a:defRPr>
            </a:lvl1pPr>
          </a:lstStyle>
          <a:p>
            <a:r>
              <a:rPr lang="en-US"/>
              <a:t>Click to edit Master title style</a:t>
            </a:r>
          </a:p>
        </p:txBody>
      </p:sp>
      <p:sp>
        <p:nvSpPr>
          <p:cNvPr id="324612" name="Rectangle 1028"/>
          <p:cNvSpPr>
            <a:spLocks noChangeArrowheads="1"/>
          </p:cNvSpPr>
          <p:nvPr/>
        </p:nvSpPr>
        <p:spPr bwMode="auto">
          <a:xfrm>
            <a:off x="838200" y="6596063"/>
            <a:ext cx="3733800" cy="258762"/>
          </a:xfrm>
          <a:prstGeom prst="rect">
            <a:avLst/>
          </a:prstGeom>
          <a:noFill/>
          <a:ln w="9525">
            <a:noFill/>
            <a:miter lim="800000"/>
            <a:headEnd/>
            <a:tailEnd/>
          </a:ln>
          <a:effectLst/>
        </p:spPr>
        <p:txBody>
          <a:bodyPr/>
          <a:lstStyle/>
          <a:p>
            <a:r>
              <a:rPr lang="en-US" sz="800" dirty="0">
                <a:solidFill>
                  <a:schemeClr val="bg1"/>
                </a:solidFill>
                <a:ea typeface="Osaka" pitchFamily="1" charset="-128"/>
              </a:rPr>
              <a:t>Office of </a:t>
            </a:r>
            <a:r>
              <a:rPr lang="en-US" sz="800" dirty="0" smtClean="0">
                <a:solidFill>
                  <a:schemeClr val="bg1"/>
                </a:solidFill>
                <a:ea typeface="Osaka" pitchFamily="1" charset="-128"/>
              </a:rPr>
              <a:t>Human</a:t>
            </a:r>
            <a:r>
              <a:rPr lang="en-US" sz="800" baseline="0" dirty="0" smtClean="0">
                <a:solidFill>
                  <a:schemeClr val="bg1"/>
                </a:solidFill>
                <a:ea typeface="Osaka" pitchFamily="1" charset="-128"/>
              </a:rPr>
              <a:t> Resources</a:t>
            </a:r>
            <a:endParaRPr lang="en-US" sz="800" dirty="0">
              <a:solidFill>
                <a:schemeClr val="bg1"/>
              </a:solidFill>
              <a:ea typeface="Osaka" pitchFamily="1" charset="-128"/>
            </a:endParaRPr>
          </a:p>
        </p:txBody>
      </p:sp>
      <p:sp>
        <p:nvSpPr>
          <p:cNvPr id="324613" name="Rectangle 1029"/>
          <p:cNvSpPr>
            <a:spLocks noChangeArrowheads="1"/>
          </p:cNvSpPr>
          <p:nvPr/>
        </p:nvSpPr>
        <p:spPr bwMode="auto">
          <a:xfrm>
            <a:off x="228600" y="6599238"/>
            <a:ext cx="425450" cy="228600"/>
          </a:xfrm>
          <a:prstGeom prst="rect">
            <a:avLst/>
          </a:prstGeom>
          <a:noFill/>
          <a:ln w="9525">
            <a:noFill/>
            <a:miter lim="800000"/>
            <a:headEnd/>
            <a:tailEnd/>
          </a:ln>
          <a:effectLst/>
        </p:spPr>
        <p:txBody>
          <a:bodyPr/>
          <a:lstStyle/>
          <a:p>
            <a:pPr algn="ctr"/>
            <a:fld id="{9C033EF5-A534-4CA9-BB87-32C03D5B314F}" type="slidenum">
              <a:rPr lang="en-US" sz="800">
                <a:solidFill>
                  <a:schemeClr val="bg1"/>
                </a:solidFill>
                <a:ea typeface="Osaka" pitchFamily="1" charset="-128"/>
              </a:rPr>
              <a:pPr algn="ctr"/>
              <a:t>‹#›</a:t>
            </a:fld>
            <a:endParaRPr lang="en-US" sz="800" dirty="0">
              <a:solidFill>
                <a:schemeClr val="bg1"/>
              </a:solidFill>
              <a:ea typeface="Osaka" pitchFamily="1" charset="-128"/>
            </a:endParaRPr>
          </a:p>
        </p:txBody>
      </p:sp>
      <p:sp>
        <p:nvSpPr>
          <p:cNvPr id="324614" name="Line 1030"/>
          <p:cNvSpPr>
            <a:spLocks noChangeShapeType="1"/>
          </p:cNvSpPr>
          <p:nvPr/>
        </p:nvSpPr>
        <p:spPr bwMode="auto">
          <a:xfrm>
            <a:off x="-152400" y="6553200"/>
            <a:ext cx="9372600" cy="0"/>
          </a:xfrm>
          <a:prstGeom prst="line">
            <a:avLst/>
          </a:prstGeom>
          <a:noFill/>
          <a:ln w="9525">
            <a:solidFill>
              <a:schemeClr val="bg1"/>
            </a:solidFill>
            <a:round/>
            <a:headEnd/>
            <a:tailEnd/>
          </a:ln>
        </p:spPr>
        <p:txBody>
          <a:bodyPr wrap="none" anchor="ctr"/>
          <a:lstStyle/>
          <a:p>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46800" y="1219200"/>
            <a:ext cx="17780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1219200"/>
            <a:ext cx="5184775"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209800"/>
            <a:ext cx="3352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2209800"/>
            <a:ext cx="33528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body" idx="1"/>
          </p:nvPr>
        </p:nvSpPr>
        <p:spPr bwMode="auto">
          <a:xfrm>
            <a:off x="838200" y="22098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23587" name="Rectangle 3"/>
          <p:cNvSpPr>
            <a:spLocks noChangeArrowheads="1"/>
          </p:cNvSpPr>
          <p:nvPr/>
        </p:nvSpPr>
        <p:spPr bwMode="auto">
          <a:xfrm>
            <a:off x="-76200" y="-76200"/>
            <a:ext cx="7086600" cy="1066800"/>
          </a:xfrm>
          <a:prstGeom prst="rect">
            <a:avLst/>
          </a:prstGeom>
          <a:solidFill>
            <a:srgbClr val="0E004E"/>
          </a:solidFill>
          <a:ln w="9525">
            <a:noFill/>
            <a:miter lim="800000"/>
            <a:headEnd/>
            <a:tailEnd/>
          </a:ln>
          <a:effectLst/>
        </p:spPr>
        <p:txBody>
          <a:bodyPr wrap="none" anchor="ctr"/>
          <a:lstStyle/>
          <a:p>
            <a:endParaRPr lang="en-US" dirty="0"/>
          </a:p>
        </p:txBody>
      </p:sp>
      <p:sp>
        <p:nvSpPr>
          <p:cNvPr id="323589" name="Rectangle 5"/>
          <p:cNvSpPr>
            <a:spLocks noChangeArrowheads="1"/>
          </p:cNvSpPr>
          <p:nvPr/>
        </p:nvSpPr>
        <p:spPr bwMode="auto">
          <a:xfrm>
            <a:off x="228600" y="6599238"/>
            <a:ext cx="425450" cy="228600"/>
          </a:xfrm>
          <a:prstGeom prst="rect">
            <a:avLst/>
          </a:prstGeom>
          <a:noFill/>
          <a:ln w="9525">
            <a:noFill/>
            <a:miter lim="800000"/>
            <a:headEnd/>
            <a:tailEnd/>
          </a:ln>
          <a:effectLst/>
        </p:spPr>
        <p:txBody>
          <a:bodyPr/>
          <a:lstStyle/>
          <a:p>
            <a:pPr algn="ctr"/>
            <a:fld id="{43AEE313-D796-4475-8412-7B95EDFD83E9}" type="slidenum">
              <a:rPr lang="en-US" sz="800">
                <a:solidFill>
                  <a:srgbClr val="0D004E"/>
                </a:solidFill>
                <a:ea typeface="Osaka" pitchFamily="1" charset="-128"/>
              </a:rPr>
              <a:pPr algn="ctr"/>
              <a:t>‹#›</a:t>
            </a:fld>
            <a:endParaRPr lang="en-US" sz="800" dirty="0">
              <a:solidFill>
                <a:srgbClr val="0D004E"/>
              </a:solidFill>
              <a:ea typeface="Osaka" pitchFamily="1" charset="-128"/>
            </a:endParaRPr>
          </a:p>
        </p:txBody>
      </p:sp>
      <p:sp>
        <p:nvSpPr>
          <p:cNvPr id="323590" name="Line 6"/>
          <p:cNvSpPr>
            <a:spLocks noChangeShapeType="1"/>
          </p:cNvSpPr>
          <p:nvPr/>
        </p:nvSpPr>
        <p:spPr bwMode="auto">
          <a:xfrm>
            <a:off x="-152400" y="6553200"/>
            <a:ext cx="9372600" cy="0"/>
          </a:xfrm>
          <a:prstGeom prst="line">
            <a:avLst/>
          </a:prstGeom>
          <a:noFill/>
          <a:ln w="9525">
            <a:solidFill>
              <a:srgbClr val="A0A2A1"/>
            </a:solidFill>
            <a:round/>
            <a:headEnd/>
            <a:tailEnd/>
          </a:ln>
        </p:spPr>
        <p:txBody>
          <a:bodyPr wrap="none" anchor="ctr"/>
          <a:lstStyle/>
          <a:p>
            <a:endParaRPr lang="en-US" dirty="0"/>
          </a:p>
        </p:txBody>
      </p:sp>
      <p:pic>
        <p:nvPicPr>
          <p:cNvPr id="323591" name="Picture 7" descr="UP_Seal_White_med"/>
          <p:cNvPicPr>
            <a:picLocks noChangeAspect="1" noChangeArrowheads="1"/>
          </p:cNvPicPr>
          <p:nvPr/>
        </p:nvPicPr>
        <p:blipFill>
          <a:blip r:embed="rId13" cstate="print"/>
          <a:srcRect/>
          <a:stretch>
            <a:fillRect/>
          </a:stretch>
        </p:blipFill>
        <p:spPr bwMode="auto">
          <a:xfrm>
            <a:off x="927100" y="223838"/>
            <a:ext cx="990600" cy="457200"/>
          </a:xfrm>
          <a:prstGeom prst="rect">
            <a:avLst/>
          </a:prstGeom>
          <a:noFill/>
        </p:spPr>
      </p:pic>
      <p:sp>
        <p:nvSpPr>
          <p:cNvPr id="323592" name="Rectangle 8"/>
          <p:cNvSpPr>
            <a:spLocks noGrp="1" noChangeArrowheads="1"/>
          </p:cNvSpPr>
          <p:nvPr>
            <p:ph type="title"/>
          </p:nvPr>
        </p:nvSpPr>
        <p:spPr bwMode="auto">
          <a:xfrm>
            <a:off x="809625" y="1219200"/>
            <a:ext cx="711517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9" name="Footer Placeholder 8"/>
          <p:cNvSpPr>
            <a:spLocks noGrp="1"/>
          </p:cNvSpPr>
          <p:nvPr>
            <p:ph type="ftr" sz="quarter" idx="3"/>
          </p:nvPr>
        </p:nvSpPr>
        <p:spPr>
          <a:xfrm>
            <a:off x="2057400" y="6553200"/>
            <a:ext cx="39624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Office of Human Resources</a:t>
            </a: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wipe/>
  </p:transition>
  <p:txStyles>
    <p:titleStyle>
      <a:lvl1pPr algn="l" rtl="0" fontAlgn="base">
        <a:spcBef>
          <a:spcPct val="0"/>
        </a:spcBef>
        <a:spcAft>
          <a:spcPct val="0"/>
        </a:spcAft>
        <a:defRPr sz="3200">
          <a:solidFill>
            <a:srgbClr val="321A5F"/>
          </a:solidFill>
          <a:latin typeface="+mj-lt"/>
          <a:ea typeface="+mj-ea"/>
          <a:cs typeface="+mj-cs"/>
        </a:defRPr>
      </a:lvl1pPr>
      <a:lvl2pPr algn="l" rtl="0" fontAlgn="base">
        <a:spcBef>
          <a:spcPct val="0"/>
        </a:spcBef>
        <a:spcAft>
          <a:spcPct val="0"/>
        </a:spcAft>
        <a:defRPr sz="3200">
          <a:solidFill>
            <a:srgbClr val="321A5F"/>
          </a:solidFill>
          <a:latin typeface="AGaramond" pitchFamily="1" charset="0"/>
          <a:ea typeface="ＭＳ Ｐゴシック" pitchFamily="1" charset="-128"/>
        </a:defRPr>
      </a:lvl2pPr>
      <a:lvl3pPr algn="l" rtl="0" fontAlgn="base">
        <a:spcBef>
          <a:spcPct val="0"/>
        </a:spcBef>
        <a:spcAft>
          <a:spcPct val="0"/>
        </a:spcAft>
        <a:defRPr sz="3200">
          <a:solidFill>
            <a:srgbClr val="321A5F"/>
          </a:solidFill>
          <a:latin typeface="AGaramond" pitchFamily="1" charset="0"/>
          <a:ea typeface="ＭＳ Ｐゴシック" pitchFamily="1" charset="-128"/>
        </a:defRPr>
      </a:lvl3pPr>
      <a:lvl4pPr algn="l" rtl="0" fontAlgn="base">
        <a:spcBef>
          <a:spcPct val="0"/>
        </a:spcBef>
        <a:spcAft>
          <a:spcPct val="0"/>
        </a:spcAft>
        <a:defRPr sz="3200">
          <a:solidFill>
            <a:srgbClr val="321A5F"/>
          </a:solidFill>
          <a:latin typeface="AGaramond" pitchFamily="1" charset="0"/>
          <a:ea typeface="ＭＳ Ｐゴシック" pitchFamily="1" charset="-128"/>
        </a:defRPr>
      </a:lvl4pPr>
      <a:lvl5pPr algn="l" rtl="0" fontAlgn="base">
        <a:spcBef>
          <a:spcPct val="0"/>
        </a:spcBef>
        <a:spcAft>
          <a:spcPct val="0"/>
        </a:spcAft>
        <a:defRPr sz="3200">
          <a:solidFill>
            <a:srgbClr val="321A5F"/>
          </a:solidFill>
          <a:latin typeface="AGaramond" pitchFamily="1" charset="0"/>
          <a:ea typeface="ＭＳ Ｐゴシック" pitchFamily="1" charset="-128"/>
        </a:defRPr>
      </a:lvl5pPr>
      <a:lvl6pPr marL="457200" algn="l" rtl="0" fontAlgn="base">
        <a:spcBef>
          <a:spcPct val="0"/>
        </a:spcBef>
        <a:spcAft>
          <a:spcPct val="0"/>
        </a:spcAft>
        <a:defRPr sz="3200">
          <a:solidFill>
            <a:srgbClr val="321A5F"/>
          </a:solidFill>
          <a:latin typeface="AGaramond" pitchFamily="1" charset="0"/>
          <a:ea typeface="ＭＳ Ｐゴシック" pitchFamily="1" charset="-128"/>
        </a:defRPr>
      </a:lvl6pPr>
      <a:lvl7pPr marL="914400" algn="l" rtl="0" fontAlgn="base">
        <a:spcBef>
          <a:spcPct val="0"/>
        </a:spcBef>
        <a:spcAft>
          <a:spcPct val="0"/>
        </a:spcAft>
        <a:defRPr sz="3200">
          <a:solidFill>
            <a:srgbClr val="321A5F"/>
          </a:solidFill>
          <a:latin typeface="AGaramond" pitchFamily="1" charset="0"/>
          <a:ea typeface="ＭＳ Ｐゴシック" pitchFamily="1" charset="-128"/>
        </a:defRPr>
      </a:lvl7pPr>
      <a:lvl8pPr marL="1371600" algn="l" rtl="0" fontAlgn="base">
        <a:spcBef>
          <a:spcPct val="0"/>
        </a:spcBef>
        <a:spcAft>
          <a:spcPct val="0"/>
        </a:spcAft>
        <a:defRPr sz="3200">
          <a:solidFill>
            <a:srgbClr val="321A5F"/>
          </a:solidFill>
          <a:latin typeface="AGaramond" pitchFamily="1" charset="0"/>
          <a:ea typeface="ＭＳ Ｐゴシック" pitchFamily="1" charset="-128"/>
        </a:defRPr>
      </a:lvl8pPr>
      <a:lvl9pPr marL="1828800" algn="l" rtl="0" fontAlgn="base">
        <a:spcBef>
          <a:spcPct val="0"/>
        </a:spcBef>
        <a:spcAft>
          <a:spcPct val="0"/>
        </a:spcAft>
        <a:defRPr sz="3200">
          <a:solidFill>
            <a:srgbClr val="321A5F"/>
          </a:solidFill>
          <a:latin typeface="AGaramond" pitchFamily="1" charset="0"/>
          <a:ea typeface="ＭＳ Ｐゴシック" pitchFamily="1" charset="-128"/>
        </a:defRPr>
      </a:lvl9pPr>
    </p:titleStyle>
    <p:bodyStyle>
      <a:lvl1pPr marL="342900" indent="-342900" algn="l" rtl="0" fontAlgn="base">
        <a:spcBef>
          <a:spcPct val="20000"/>
        </a:spcBef>
        <a:spcAft>
          <a:spcPct val="0"/>
        </a:spcAft>
        <a:buChar char="•"/>
        <a:defRPr sz="2000">
          <a:solidFill>
            <a:srgbClr val="4F5151"/>
          </a:solidFill>
          <a:latin typeface="+mn-lt"/>
          <a:ea typeface="+mn-ea"/>
          <a:cs typeface="+mn-cs"/>
        </a:defRPr>
      </a:lvl1pPr>
      <a:lvl2pPr marL="742950" indent="-285750" algn="l" rtl="0" fontAlgn="base">
        <a:spcBef>
          <a:spcPct val="20000"/>
        </a:spcBef>
        <a:spcAft>
          <a:spcPct val="0"/>
        </a:spcAft>
        <a:buChar char="–"/>
        <a:defRPr sz="2000">
          <a:solidFill>
            <a:srgbClr val="4F5151"/>
          </a:solidFill>
          <a:latin typeface="+mn-lt"/>
          <a:ea typeface="+mn-ea"/>
        </a:defRPr>
      </a:lvl2pPr>
      <a:lvl3pPr marL="1085850" indent="-228600" algn="l" rtl="0" fontAlgn="base">
        <a:spcBef>
          <a:spcPct val="20000"/>
        </a:spcBef>
        <a:spcAft>
          <a:spcPct val="0"/>
        </a:spcAft>
        <a:buChar char="•"/>
        <a:defRPr sz="2000">
          <a:solidFill>
            <a:srgbClr val="4F5151"/>
          </a:solidFill>
          <a:latin typeface="+mn-lt"/>
          <a:ea typeface="+mn-ea"/>
        </a:defRPr>
      </a:lvl3pPr>
      <a:lvl4pPr marL="1428750" indent="-228600" algn="l" rtl="0" fontAlgn="base">
        <a:spcBef>
          <a:spcPct val="20000"/>
        </a:spcBef>
        <a:spcAft>
          <a:spcPct val="0"/>
        </a:spcAft>
        <a:buChar char="–"/>
        <a:defRPr sz="2000">
          <a:solidFill>
            <a:srgbClr val="4F5151"/>
          </a:solidFill>
          <a:latin typeface="+mn-lt"/>
          <a:ea typeface="+mn-ea"/>
        </a:defRPr>
      </a:lvl4pPr>
      <a:lvl5pPr marL="1771650" indent="-228600" algn="l" rtl="0" fontAlgn="base">
        <a:spcBef>
          <a:spcPct val="20000"/>
        </a:spcBef>
        <a:spcAft>
          <a:spcPct val="0"/>
        </a:spcAft>
        <a:buChar char="»"/>
        <a:defRPr sz="2000">
          <a:solidFill>
            <a:srgbClr val="4F5151"/>
          </a:solidFill>
          <a:latin typeface="+mn-lt"/>
          <a:ea typeface="+mn-ea"/>
        </a:defRPr>
      </a:lvl5pPr>
      <a:lvl6pPr marL="2228850" indent="-228600" algn="l" rtl="0" fontAlgn="base">
        <a:spcBef>
          <a:spcPct val="20000"/>
        </a:spcBef>
        <a:spcAft>
          <a:spcPct val="0"/>
        </a:spcAft>
        <a:buChar char="»"/>
        <a:defRPr sz="2000">
          <a:solidFill>
            <a:srgbClr val="4F5151"/>
          </a:solidFill>
          <a:latin typeface="+mn-lt"/>
          <a:ea typeface="+mn-ea"/>
        </a:defRPr>
      </a:lvl6pPr>
      <a:lvl7pPr marL="2686050" indent="-228600" algn="l" rtl="0" fontAlgn="base">
        <a:spcBef>
          <a:spcPct val="20000"/>
        </a:spcBef>
        <a:spcAft>
          <a:spcPct val="0"/>
        </a:spcAft>
        <a:buChar char="»"/>
        <a:defRPr sz="2000">
          <a:solidFill>
            <a:srgbClr val="4F5151"/>
          </a:solidFill>
          <a:latin typeface="+mn-lt"/>
          <a:ea typeface="+mn-ea"/>
        </a:defRPr>
      </a:lvl7pPr>
      <a:lvl8pPr marL="3143250" indent="-228600" algn="l" rtl="0" fontAlgn="base">
        <a:spcBef>
          <a:spcPct val="20000"/>
        </a:spcBef>
        <a:spcAft>
          <a:spcPct val="0"/>
        </a:spcAft>
        <a:buChar char="»"/>
        <a:defRPr sz="2000">
          <a:solidFill>
            <a:srgbClr val="4F5151"/>
          </a:solidFill>
          <a:latin typeface="+mn-lt"/>
          <a:ea typeface="+mn-ea"/>
        </a:defRPr>
      </a:lvl8pPr>
      <a:lvl9pPr marL="3600450" indent="-228600" algn="l" rtl="0" fontAlgn="base">
        <a:spcBef>
          <a:spcPct val="20000"/>
        </a:spcBef>
        <a:spcAft>
          <a:spcPct val="0"/>
        </a:spcAft>
        <a:buChar char="»"/>
        <a:defRPr sz="2000">
          <a:solidFill>
            <a:srgbClr val="4F515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3" name="Picture 5" descr="CampusShot_1"/>
          <p:cNvPicPr>
            <a:picLocks noChangeAspect="1" noChangeArrowheads="1"/>
          </p:cNvPicPr>
          <p:nvPr/>
        </p:nvPicPr>
        <p:blipFill>
          <a:blip r:embed="rId3" cstate="print"/>
          <a:srcRect/>
          <a:stretch>
            <a:fillRect/>
          </a:stretch>
        </p:blipFill>
        <p:spPr bwMode="auto">
          <a:xfrm>
            <a:off x="4191000" y="0"/>
            <a:ext cx="5200650" cy="7089775"/>
          </a:xfrm>
          <a:prstGeom prst="rect">
            <a:avLst/>
          </a:prstGeom>
          <a:noFill/>
        </p:spPr>
      </p:pic>
      <p:sp>
        <p:nvSpPr>
          <p:cNvPr id="360454" name="Rectangle 6"/>
          <p:cNvSpPr>
            <a:spLocks noChangeArrowheads="1"/>
          </p:cNvSpPr>
          <p:nvPr/>
        </p:nvSpPr>
        <p:spPr bwMode="auto">
          <a:xfrm>
            <a:off x="0" y="0"/>
            <a:ext cx="4343400" cy="7162800"/>
          </a:xfrm>
          <a:prstGeom prst="rect">
            <a:avLst/>
          </a:prstGeom>
          <a:solidFill>
            <a:srgbClr val="0E004E"/>
          </a:solidFill>
          <a:ln w="9525">
            <a:noFill/>
            <a:miter lim="800000"/>
            <a:headEnd/>
            <a:tailEnd/>
          </a:ln>
        </p:spPr>
        <p:txBody>
          <a:bodyPr wrap="none" anchor="ctr"/>
          <a:lstStyle/>
          <a:p>
            <a:pPr algn="ctr"/>
            <a:endParaRPr lang="en-US" dirty="0"/>
          </a:p>
        </p:txBody>
      </p:sp>
      <p:pic>
        <p:nvPicPr>
          <p:cNvPr id="360455" name="Picture 7" descr="UP_Seal_White_med"/>
          <p:cNvPicPr>
            <a:picLocks noChangeAspect="1" noChangeArrowheads="1"/>
          </p:cNvPicPr>
          <p:nvPr/>
        </p:nvPicPr>
        <p:blipFill>
          <a:blip r:embed="rId4" cstate="print"/>
          <a:srcRect/>
          <a:stretch>
            <a:fillRect/>
          </a:stretch>
        </p:blipFill>
        <p:spPr bwMode="auto">
          <a:xfrm>
            <a:off x="990600" y="2492375"/>
            <a:ext cx="2362200" cy="1089025"/>
          </a:xfrm>
          <a:prstGeom prst="rect">
            <a:avLst/>
          </a:prstGeom>
          <a:noFill/>
        </p:spPr>
      </p:pic>
      <p:sp>
        <p:nvSpPr>
          <p:cNvPr id="5" name="TextBox 4"/>
          <p:cNvSpPr txBox="1"/>
          <p:nvPr/>
        </p:nvSpPr>
        <p:spPr>
          <a:xfrm>
            <a:off x="152400" y="4114800"/>
            <a:ext cx="3962400" cy="1200329"/>
          </a:xfrm>
          <a:prstGeom prst="rect">
            <a:avLst/>
          </a:prstGeom>
          <a:noFill/>
        </p:spPr>
        <p:txBody>
          <a:bodyPr wrap="square" rtlCol="0">
            <a:spAutoFit/>
          </a:bodyPr>
          <a:lstStyle/>
          <a:p>
            <a:pPr algn="ctr"/>
            <a:r>
              <a:rPr lang="en-US" dirty="0" smtClean="0">
                <a:solidFill>
                  <a:schemeClr val="accent3"/>
                </a:solidFill>
                <a:latin typeface="+mj-lt"/>
              </a:rPr>
              <a:t>Performance Management Tips and Tools for Supervisors</a:t>
            </a:r>
            <a:endParaRPr lang="en-US" dirty="0">
              <a:solidFill>
                <a:schemeClr val="accent3"/>
              </a:solidFill>
              <a:latin typeface="+mj-lt"/>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6858000" cy="4953000"/>
          </a:xfrm>
        </p:spPr>
        <p:txBody>
          <a:bodyPr/>
          <a:lstStyle/>
          <a:p>
            <a:pPr marL="0" indent="0">
              <a:buNone/>
            </a:pPr>
            <a:r>
              <a:rPr lang="en-US" sz="2800" dirty="0">
                <a:latin typeface="+mj-lt"/>
              </a:rPr>
              <a:t>Warning Letters and </a:t>
            </a:r>
            <a:r>
              <a:rPr lang="en-US" sz="2800" dirty="0" smtClean="0">
                <a:latin typeface="+mj-lt"/>
              </a:rPr>
              <a:t>PIPs</a:t>
            </a:r>
          </a:p>
          <a:p>
            <a:pPr marL="0" indent="0">
              <a:buNone/>
            </a:pPr>
            <a:r>
              <a:rPr lang="en-US" dirty="0" smtClean="0"/>
              <a:t>About verbal warnings</a:t>
            </a:r>
          </a:p>
          <a:p>
            <a:r>
              <a:rPr lang="en-US" dirty="0" smtClean="0"/>
              <a:t>Should discuss with HR before delivering </a:t>
            </a:r>
          </a:p>
          <a:p>
            <a:r>
              <a:rPr lang="en-US" dirty="0" smtClean="0"/>
              <a:t>Verbal warnings should be followed by an email to the staff person confirming the verbal warning was provided, the basis for the warning, expectations created and that, “Further disciplinary action up to and including termination may occur” if improvement is not achieved</a:t>
            </a:r>
          </a:p>
          <a:p>
            <a:r>
              <a:rPr lang="en-US" dirty="0" smtClean="0"/>
              <a:t>Keep a copy for your files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0638307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6858000" cy="5029200"/>
          </a:xfrm>
        </p:spPr>
        <p:txBody>
          <a:bodyPr/>
          <a:lstStyle/>
          <a:p>
            <a:pPr marL="0" indent="0">
              <a:buNone/>
            </a:pPr>
            <a:r>
              <a:rPr lang="en-US" sz="2800" dirty="0">
                <a:latin typeface="+mj-lt"/>
              </a:rPr>
              <a:t>Warning Letters and </a:t>
            </a:r>
            <a:r>
              <a:rPr lang="en-US" sz="2800" dirty="0" smtClean="0">
                <a:latin typeface="+mj-lt"/>
              </a:rPr>
              <a:t>PIPs</a:t>
            </a:r>
          </a:p>
          <a:p>
            <a:pPr marL="0" indent="0">
              <a:buNone/>
            </a:pPr>
            <a:r>
              <a:rPr lang="en-US" dirty="0" smtClean="0"/>
              <a:t>Written Warnings</a:t>
            </a:r>
          </a:p>
          <a:p>
            <a:r>
              <a:rPr lang="en-US" dirty="0" smtClean="0"/>
              <a:t>Generally issued after informal counseling or verbal warnings do not foster improved performance</a:t>
            </a:r>
          </a:p>
          <a:p>
            <a:pPr lvl="1">
              <a:buFont typeface="Wingdings" panose="05000000000000000000" pitchFamily="2" charset="2"/>
              <a:buChar char="§"/>
            </a:pPr>
            <a:r>
              <a:rPr lang="en-US" dirty="0" smtClean="0"/>
              <a:t>It is not necessary in all cases that a verbal warning precede a written warning</a:t>
            </a:r>
          </a:p>
          <a:p>
            <a:pPr lvl="1">
              <a:buFont typeface="Wingdings" panose="05000000000000000000" pitchFamily="2" charset="2"/>
              <a:buChar char="§"/>
            </a:pPr>
            <a:r>
              <a:rPr lang="en-US" dirty="0" smtClean="0"/>
              <a:t>Can you think of any situations where this might be the case?</a:t>
            </a:r>
          </a:p>
          <a:p>
            <a:r>
              <a:rPr lang="en-US" dirty="0" smtClean="0"/>
              <a:t>Provide a copy to the employee</a:t>
            </a:r>
          </a:p>
          <a:p>
            <a:r>
              <a:rPr lang="en-US" dirty="0" smtClean="0"/>
              <a:t>Keep a copy for your files</a:t>
            </a:r>
          </a:p>
          <a:p>
            <a:r>
              <a:rPr lang="en-US" dirty="0" smtClean="0"/>
              <a:t>Scan and forward a signed copy to HR</a:t>
            </a:r>
            <a:endParaRPr lang="en-US" dirty="0"/>
          </a:p>
          <a:p>
            <a:endParaRPr lang="en-US" sz="2800" dirty="0">
              <a:latin typeface="AGaramond"/>
            </a:endParaRPr>
          </a:p>
        </p:txBody>
      </p:sp>
    </p:spTree>
    <p:extLst>
      <p:ext uri="{BB962C8B-B14F-4D97-AF65-F5344CB8AC3E}">
        <p14:creationId xmlns:p14="http://schemas.microsoft.com/office/powerpoint/2010/main" val="920802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6667" t="19581" r="76180" b="8518"/>
          <a:stretch/>
        </p:blipFill>
        <p:spPr>
          <a:xfrm>
            <a:off x="1295401" y="1219200"/>
            <a:ext cx="6019799" cy="5105400"/>
          </a:xfrm>
          <a:prstGeom prst="rect">
            <a:avLst/>
          </a:prstGeom>
        </p:spPr>
      </p:pic>
    </p:spTree>
    <p:extLst>
      <p:ext uri="{BB962C8B-B14F-4D97-AF65-F5344CB8AC3E}">
        <p14:creationId xmlns:p14="http://schemas.microsoft.com/office/powerpoint/2010/main" val="1827037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6858000" cy="5105400"/>
          </a:xfrm>
        </p:spPr>
        <p:txBody>
          <a:bodyPr/>
          <a:lstStyle/>
          <a:p>
            <a:pPr marL="0" indent="0">
              <a:buNone/>
            </a:pPr>
            <a:r>
              <a:rPr lang="en-US" sz="2800" dirty="0">
                <a:latin typeface="+mj-lt"/>
              </a:rPr>
              <a:t>Warning Letters and PIPs</a:t>
            </a:r>
          </a:p>
          <a:p>
            <a:pPr marL="0" indent="0">
              <a:buNone/>
            </a:pPr>
            <a:r>
              <a:rPr lang="en-US" dirty="0" smtClean="0"/>
              <a:t>Performance Improvement Plans</a:t>
            </a:r>
          </a:p>
          <a:p>
            <a:r>
              <a:rPr lang="en-US" dirty="0" smtClean="0"/>
              <a:t>PIPs </a:t>
            </a:r>
            <a:r>
              <a:rPr lang="en-US" dirty="0"/>
              <a:t>do not replace managers’ responsibilities for providing timely, honest and ongoing informal and formal performance feedback!</a:t>
            </a:r>
          </a:p>
          <a:p>
            <a:pPr marL="0" indent="0">
              <a:buNone/>
            </a:pPr>
            <a:endParaRPr lang="en-US" dirty="0"/>
          </a:p>
          <a:p>
            <a:r>
              <a:rPr lang="en-US" dirty="0"/>
              <a:t>PIPs are used to provide a clear, measurable written road map of expectations and deliverables when other methods have failed to produce necessary improvement in an employee’s performance</a:t>
            </a:r>
          </a:p>
          <a:p>
            <a:endParaRPr lang="en-US" dirty="0"/>
          </a:p>
          <a:p>
            <a:r>
              <a:rPr lang="en-US" dirty="0"/>
              <a:t>Generally used as the tool of last resort!</a:t>
            </a:r>
          </a:p>
          <a:p>
            <a:pPr marL="0" indent="0">
              <a:buNone/>
            </a:pPr>
            <a:endParaRPr lang="en-US" dirty="0"/>
          </a:p>
        </p:txBody>
      </p:sp>
    </p:spTree>
    <p:extLst>
      <p:ext uri="{BB962C8B-B14F-4D97-AF65-F5344CB8AC3E}">
        <p14:creationId xmlns:p14="http://schemas.microsoft.com/office/powerpoint/2010/main" val="718138099"/>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6858000" cy="5105400"/>
          </a:xfrm>
        </p:spPr>
        <p:txBody>
          <a:bodyPr/>
          <a:lstStyle/>
          <a:p>
            <a:pPr marL="0" indent="0">
              <a:buNone/>
            </a:pPr>
            <a:r>
              <a:rPr lang="en-US" sz="2800" dirty="0">
                <a:latin typeface="+mj-lt"/>
              </a:rPr>
              <a:t>Warning Letters and </a:t>
            </a:r>
            <a:r>
              <a:rPr lang="en-US" sz="2800" dirty="0" smtClean="0">
                <a:latin typeface="+mj-lt"/>
              </a:rPr>
              <a:t>PIPs</a:t>
            </a:r>
          </a:p>
          <a:p>
            <a:pPr marL="0" indent="0">
              <a:buNone/>
            </a:pPr>
            <a:r>
              <a:rPr lang="en-US" dirty="0" smtClean="0"/>
              <a:t>Performance Improvement Plans</a:t>
            </a:r>
            <a:endParaRPr lang="en-US" dirty="0"/>
          </a:p>
          <a:p>
            <a:r>
              <a:rPr lang="en-US" dirty="0"/>
              <a:t>PIPs do not replace managers’ responsibilities for providing timely, honest and ongoing informal and formal performance feedback!</a:t>
            </a:r>
          </a:p>
          <a:p>
            <a:pPr marL="0" indent="0">
              <a:buNone/>
            </a:pPr>
            <a:endParaRPr lang="en-US" dirty="0"/>
          </a:p>
          <a:p>
            <a:r>
              <a:rPr lang="en-US" dirty="0"/>
              <a:t>PIPs are used to provide a clear, measurable written road map of expectations and deliverables when other methods have failed to produce necessary improvement in an employee’s performance</a:t>
            </a:r>
          </a:p>
          <a:p>
            <a:endParaRPr lang="en-US" dirty="0"/>
          </a:p>
          <a:p>
            <a:r>
              <a:rPr lang="en-US" dirty="0"/>
              <a:t>Generally used as the tool of last resort!</a:t>
            </a:r>
          </a:p>
          <a:p>
            <a:pPr marL="0" indent="0">
              <a:buNone/>
            </a:pPr>
            <a:endParaRPr lang="en-US" dirty="0"/>
          </a:p>
        </p:txBody>
      </p:sp>
    </p:spTree>
    <p:extLst>
      <p:ext uri="{BB962C8B-B14F-4D97-AF65-F5344CB8AC3E}">
        <p14:creationId xmlns:p14="http://schemas.microsoft.com/office/powerpoint/2010/main" val="417635662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6858000" cy="5181600"/>
          </a:xfrm>
        </p:spPr>
        <p:txBody>
          <a:bodyPr/>
          <a:lstStyle/>
          <a:p>
            <a:pPr marL="0" indent="0">
              <a:buNone/>
            </a:pPr>
            <a:r>
              <a:rPr lang="en-US" sz="2800" dirty="0">
                <a:latin typeface="+mj-lt"/>
              </a:rPr>
              <a:t>Warning Letters and PIPs</a:t>
            </a:r>
          </a:p>
          <a:p>
            <a:pPr marL="0" indent="0">
              <a:buNone/>
            </a:pPr>
            <a:r>
              <a:rPr lang="en-US" dirty="0" smtClean="0"/>
              <a:t>Performance Improvement Plans Should:</a:t>
            </a:r>
          </a:p>
          <a:p>
            <a:pPr>
              <a:buFont typeface="Arial" panose="020B0604020202020204" pitchFamily="34" charset="0"/>
              <a:buChar char="•"/>
            </a:pPr>
            <a:r>
              <a:rPr lang="en-US" dirty="0" smtClean="0"/>
              <a:t>Clearly </a:t>
            </a:r>
            <a:r>
              <a:rPr lang="en-US" dirty="0"/>
              <a:t>indicate the area of performance or competency that is not meeting </a:t>
            </a:r>
            <a:r>
              <a:rPr lang="en-US" dirty="0" smtClean="0"/>
              <a:t>expectations</a:t>
            </a:r>
          </a:p>
          <a:p>
            <a:pPr>
              <a:buFont typeface="Arial" panose="020B0604020202020204" pitchFamily="34" charset="0"/>
              <a:buChar char="•"/>
            </a:pPr>
            <a:r>
              <a:rPr lang="en-US" dirty="0" smtClean="0"/>
              <a:t>Describe </a:t>
            </a:r>
            <a:r>
              <a:rPr lang="en-US" dirty="0"/>
              <a:t>the observed behaviors the employee is exhibiting that are not meeting expectations.  Be </a:t>
            </a:r>
            <a:r>
              <a:rPr lang="en-US" dirty="0" smtClean="0"/>
              <a:t>Specific!</a:t>
            </a:r>
          </a:p>
          <a:p>
            <a:pPr>
              <a:buFont typeface="Arial" panose="020B0604020202020204" pitchFamily="34" charset="0"/>
              <a:buChar char="•"/>
            </a:pPr>
            <a:r>
              <a:rPr lang="en-US" dirty="0" smtClean="0"/>
              <a:t>Articulate </a:t>
            </a:r>
            <a:r>
              <a:rPr lang="en-US" dirty="0"/>
              <a:t>the required/desired </a:t>
            </a:r>
            <a:r>
              <a:rPr lang="en-US" dirty="0" smtClean="0"/>
              <a:t>behaviors</a:t>
            </a:r>
          </a:p>
          <a:p>
            <a:pPr>
              <a:buFont typeface="Arial" panose="020B0604020202020204" pitchFamily="34" charset="0"/>
              <a:buChar char="•"/>
            </a:pPr>
            <a:r>
              <a:rPr lang="en-US" dirty="0" smtClean="0"/>
              <a:t>Describe </a:t>
            </a:r>
            <a:r>
              <a:rPr lang="en-US" dirty="0"/>
              <a:t>the measures (outcomes) by which performance against the PIP will </a:t>
            </a:r>
            <a:r>
              <a:rPr lang="en-US" dirty="0" smtClean="0"/>
              <a:t>evaluated</a:t>
            </a:r>
          </a:p>
          <a:p>
            <a:pPr>
              <a:buFont typeface="Arial" panose="020B0604020202020204" pitchFamily="34" charset="0"/>
              <a:buChar char="•"/>
            </a:pPr>
            <a:r>
              <a:rPr lang="en-US" dirty="0" smtClean="0"/>
              <a:t>Set </a:t>
            </a:r>
            <a:r>
              <a:rPr lang="en-US" dirty="0"/>
              <a:t>a schedule for providing employee with feedback on their progress/performance against the PIP (stick to your commitment to provide feedback</a:t>
            </a:r>
            <a:r>
              <a:rPr lang="en-US" dirty="0" smtClean="0"/>
              <a:t>!)</a:t>
            </a:r>
          </a:p>
          <a:p>
            <a:pPr>
              <a:buFont typeface="Arial" panose="020B0604020202020204" pitchFamily="34" charset="0"/>
              <a:buChar char="•"/>
            </a:pPr>
            <a:r>
              <a:rPr lang="en-US" dirty="0" smtClean="0"/>
              <a:t>Set </a:t>
            </a:r>
            <a:r>
              <a:rPr lang="en-US" dirty="0"/>
              <a:t>time frame for PIP, sustained improvement, consequences for insufficient improvement</a:t>
            </a:r>
          </a:p>
          <a:p>
            <a:pPr marL="0" indent="0">
              <a:buNone/>
            </a:pPr>
            <a:endParaRPr lang="en-US" dirty="0"/>
          </a:p>
        </p:txBody>
      </p:sp>
    </p:spTree>
    <p:extLst>
      <p:ext uri="{BB962C8B-B14F-4D97-AF65-F5344CB8AC3E}">
        <p14:creationId xmlns:p14="http://schemas.microsoft.com/office/powerpoint/2010/main" val="539056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6858000" cy="5943600"/>
          </a:xfrm>
        </p:spPr>
        <p:txBody>
          <a:bodyPr/>
          <a:lstStyle/>
          <a:p>
            <a:pPr marL="0" indent="0">
              <a:buNone/>
            </a:pPr>
            <a:r>
              <a:rPr lang="en-US" sz="2800" dirty="0">
                <a:latin typeface="+mj-lt"/>
              </a:rPr>
              <a:t>Warning Letters and </a:t>
            </a:r>
            <a:r>
              <a:rPr lang="en-US" sz="2800" dirty="0" smtClean="0">
                <a:latin typeface="+mj-lt"/>
              </a:rPr>
              <a:t>PIPs</a:t>
            </a:r>
          </a:p>
          <a:p>
            <a:pPr marL="0" indent="0">
              <a:buNone/>
            </a:pPr>
            <a:r>
              <a:rPr lang="en-US" dirty="0" smtClean="0"/>
              <a:t>Performance Improvement Plans</a:t>
            </a:r>
            <a:endParaRPr lang="en-US" dirty="0"/>
          </a:p>
          <a:p>
            <a:pPr marL="0" indent="0">
              <a:buNone/>
            </a:pPr>
            <a:r>
              <a:rPr lang="en-US" dirty="0"/>
              <a:t>KISS (Keep It Simple, Stupid</a:t>
            </a:r>
            <a:r>
              <a:rPr lang="en-US" dirty="0" smtClean="0"/>
              <a:t>)*</a:t>
            </a:r>
          </a:p>
          <a:p>
            <a:pPr>
              <a:buFont typeface="Arial" panose="020B0604020202020204" pitchFamily="34" charset="0"/>
              <a:buChar char="•"/>
            </a:pPr>
            <a:r>
              <a:rPr lang="en-US" dirty="0" smtClean="0"/>
              <a:t>Use </a:t>
            </a:r>
            <a:r>
              <a:rPr lang="en-US" dirty="0"/>
              <a:t>job description and position leveling criteria to isolate/identify areas for </a:t>
            </a:r>
            <a:r>
              <a:rPr lang="en-US" dirty="0" smtClean="0"/>
              <a:t>improvement</a:t>
            </a:r>
          </a:p>
          <a:p>
            <a:pPr>
              <a:buFont typeface="Arial" panose="020B0604020202020204" pitchFamily="34" charset="0"/>
              <a:buChar char="•"/>
            </a:pPr>
            <a:r>
              <a:rPr lang="en-US" dirty="0" smtClean="0"/>
              <a:t>No </a:t>
            </a:r>
            <a:r>
              <a:rPr lang="en-US" dirty="0"/>
              <a:t>more than three areas for improvement in </a:t>
            </a:r>
            <a:r>
              <a:rPr lang="en-US" dirty="0" smtClean="0"/>
              <a:t>PIP</a:t>
            </a:r>
          </a:p>
          <a:p>
            <a:pPr>
              <a:buFont typeface="Arial" panose="020B0604020202020204" pitchFamily="34" charset="0"/>
              <a:buChar char="•"/>
            </a:pPr>
            <a:r>
              <a:rPr lang="en-US" dirty="0" smtClean="0"/>
              <a:t>Employee </a:t>
            </a:r>
            <a:r>
              <a:rPr lang="en-US" dirty="0"/>
              <a:t>needs to show sustained improvement in areas identified in </a:t>
            </a:r>
            <a:r>
              <a:rPr lang="en-US" dirty="0" smtClean="0"/>
              <a:t>PIP</a:t>
            </a:r>
          </a:p>
          <a:p>
            <a:pPr>
              <a:buFont typeface="Arial" panose="020B0604020202020204" pitchFamily="34" charset="0"/>
              <a:buChar char="•"/>
            </a:pPr>
            <a:r>
              <a:rPr lang="en-US" dirty="0" smtClean="0"/>
              <a:t>PIP </a:t>
            </a:r>
            <a:r>
              <a:rPr lang="en-US" dirty="0"/>
              <a:t>needs to have an articulated timeframe for improvement and should not be </a:t>
            </a:r>
            <a:r>
              <a:rPr lang="en-US" dirty="0" smtClean="0"/>
              <a:t>open-ended</a:t>
            </a:r>
          </a:p>
          <a:p>
            <a:pPr>
              <a:buFont typeface="Arial" panose="020B0604020202020204" pitchFamily="34" charset="0"/>
              <a:buChar char="•"/>
            </a:pPr>
            <a:r>
              <a:rPr lang="en-US" dirty="0" smtClean="0"/>
              <a:t>Manager </a:t>
            </a:r>
            <a:r>
              <a:rPr lang="en-US" dirty="0"/>
              <a:t>may choose </a:t>
            </a:r>
            <a:r>
              <a:rPr lang="en-US" dirty="0" smtClean="0"/>
              <a:t>to:</a:t>
            </a:r>
          </a:p>
          <a:p>
            <a:pPr lvl="1">
              <a:buFont typeface="Wingdings" panose="05000000000000000000" pitchFamily="2" charset="2"/>
              <a:buChar char="§"/>
            </a:pPr>
            <a:r>
              <a:rPr lang="en-US" dirty="0" smtClean="0"/>
              <a:t>Extend </a:t>
            </a:r>
            <a:r>
              <a:rPr lang="en-US" dirty="0"/>
              <a:t>PIP </a:t>
            </a:r>
            <a:r>
              <a:rPr lang="en-US" dirty="0" smtClean="0"/>
              <a:t>timeframe</a:t>
            </a:r>
          </a:p>
          <a:p>
            <a:pPr lvl="1">
              <a:buFont typeface="Wingdings" panose="05000000000000000000" pitchFamily="2" charset="2"/>
              <a:buChar char="§"/>
            </a:pPr>
            <a:r>
              <a:rPr lang="en-US" dirty="0" smtClean="0"/>
              <a:t>End </a:t>
            </a:r>
            <a:r>
              <a:rPr lang="en-US" dirty="0"/>
              <a:t>PIP early if employee not making necessary </a:t>
            </a:r>
            <a:r>
              <a:rPr lang="en-US" dirty="0" smtClean="0"/>
              <a:t>progress</a:t>
            </a:r>
          </a:p>
          <a:p>
            <a:pPr lvl="1">
              <a:buFont typeface="Wingdings" panose="05000000000000000000" pitchFamily="2" charset="2"/>
              <a:buChar char="§"/>
            </a:pPr>
            <a:endParaRPr lang="en-US" sz="800" dirty="0"/>
          </a:p>
          <a:p>
            <a:pPr marL="457200" lvl="1" indent="0">
              <a:buNone/>
            </a:pPr>
            <a:r>
              <a:rPr lang="en-US" sz="800" dirty="0" smtClean="0"/>
              <a:t>*</a:t>
            </a:r>
            <a:r>
              <a:rPr lang="en-US" sz="800" dirty="0"/>
              <a:t>E.B. White and William Strunk, </a:t>
            </a:r>
            <a:r>
              <a:rPr lang="en-US" sz="800" i="1" dirty="0"/>
              <a:t>The Elements of Style, 1920</a:t>
            </a:r>
            <a:endParaRPr lang="en-US" sz="800" dirty="0"/>
          </a:p>
          <a:p>
            <a:pPr lvl="1">
              <a:buFont typeface="Wingdings" panose="05000000000000000000" pitchFamily="2" charset="2"/>
              <a:buChar char="§"/>
            </a:pPr>
            <a:endParaRPr lang="en-US" dirty="0"/>
          </a:p>
          <a:p>
            <a:pPr lvl="2">
              <a:buFont typeface="Wingdings" panose="05000000000000000000" pitchFamily="2" charset="2"/>
              <a:buChar char="Ø"/>
            </a:pPr>
            <a:endParaRPr lang="en-US" dirty="0"/>
          </a:p>
          <a:p>
            <a:pPr lvl="2">
              <a:buFont typeface="Wingdings" panose="05000000000000000000" pitchFamily="2" charset="2"/>
              <a:buChar char="Ø"/>
            </a:pPr>
            <a:endParaRPr lang="en-US" dirty="0"/>
          </a:p>
          <a:p>
            <a:pPr marL="857250" lvl="2" indent="0">
              <a:buNone/>
            </a:pPr>
            <a:r>
              <a:rPr lang="en-US" sz="1000" dirty="0"/>
              <a:t>*E.B. White and William Strunk, </a:t>
            </a:r>
            <a:r>
              <a:rPr lang="en-US" sz="1000" i="1" dirty="0"/>
              <a:t>The Elements of Style, 1920</a:t>
            </a:r>
            <a:endParaRPr lang="en-US" sz="1000" dirty="0"/>
          </a:p>
          <a:p>
            <a:pPr marL="0" indent="0">
              <a:buNone/>
            </a:pPr>
            <a:endParaRPr lang="en-US" dirty="0"/>
          </a:p>
        </p:txBody>
      </p:sp>
    </p:spTree>
    <p:extLst>
      <p:ext uri="{BB962C8B-B14F-4D97-AF65-F5344CB8AC3E}">
        <p14:creationId xmlns:p14="http://schemas.microsoft.com/office/powerpoint/2010/main" val="3395688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6228" t="16923" r="74547" b="7693"/>
          <a:stretch/>
        </p:blipFill>
        <p:spPr>
          <a:xfrm>
            <a:off x="533400" y="1219200"/>
            <a:ext cx="8077200" cy="5257800"/>
          </a:xfrm>
          <a:prstGeom prst="rect">
            <a:avLst/>
          </a:prstGeom>
        </p:spPr>
      </p:pic>
    </p:spTree>
    <p:extLst>
      <p:ext uri="{BB962C8B-B14F-4D97-AF65-F5344CB8AC3E}">
        <p14:creationId xmlns:p14="http://schemas.microsoft.com/office/powerpoint/2010/main" val="15099703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l="6444" t="16071" r="74759" b="7143"/>
          <a:stretch/>
        </p:blipFill>
        <p:spPr>
          <a:xfrm>
            <a:off x="304800" y="1066800"/>
            <a:ext cx="8382000" cy="5257800"/>
          </a:xfrm>
          <a:prstGeom prst="rect">
            <a:avLst/>
          </a:prstGeom>
        </p:spPr>
      </p:pic>
    </p:spTree>
    <p:extLst>
      <p:ext uri="{BB962C8B-B14F-4D97-AF65-F5344CB8AC3E}">
        <p14:creationId xmlns:p14="http://schemas.microsoft.com/office/powerpoint/2010/main" val="290436580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rotWithShape="1">
          <a:blip r:embed="rId2"/>
          <a:srcRect t="19581" r="76377" b="8518"/>
          <a:stretch/>
        </p:blipFill>
        <p:spPr>
          <a:xfrm>
            <a:off x="152400" y="990600"/>
            <a:ext cx="8991600" cy="5410200"/>
          </a:xfrm>
          <a:prstGeom prst="rect">
            <a:avLst/>
          </a:prstGeom>
        </p:spPr>
      </p:pic>
    </p:spTree>
    <p:extLst>
      <p:ext uri="{BB962C8B-B14F-4D97-AF65-F5344CB8AC3E}">
        <p14:creationId xmlns:p14="http://schemas.microsoft.com/office/powerpoint/2010/main" val="130934832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6858000" cy="5105400"/>
          </a:xfrm>
        </p:spPr>
        <p:txBody>
          <a:bodyPr/>
          <a:lstStyle/>
          <a:p>
            <a:pPr marL="0" indent="0">
              <a:buNone/>
            </a:pPr>
            <a:r>
              <a:rPr lang="en-US" sz="2800" dirty="0" smtClean="0">
                <a:latin typeface="+mj-lt"/>
              </a:rPr>
              <a:t>Course Objectives</a:t>
            </a:r>
          </a:p>
          <a:p>
            <a:r>
              <a:rPr lang="en-US" dirty="0" smtClean="0"/>
              <a:t>Provide supervisors with practical tools and methods for effectively managing employee performance</a:t>
            </a:r>
          </a:p>
          <a:p>
            <a:endParaRPr lang="en-US" dirty="0"/>
          </a:p>
          <a:p>
            <a:r>
              <a:rPr lang="en-US" dirty="0" smtClean="0"/>
              <a:t>Help supervisors to understand when they should reach out to HR for assistance with employee performance issues</a:t>
            </a:r>
          </a:p>
          <a:p>
            <a:endParaRPr lang="en-US" dirty="0"/>
          </a:p>
          <a:p>
            <a:pPr marL="0" indent="0">
              <a:buNone/>
            </a:pPr>
            <a:r>
              <a:rPr lang="en-US" dirty="0" smtClean="0"/>
              <a:t>Many of you attended one of our previous sessions that provided an overview of performance management at UP.  That training covered how and when to provide performance feedback, an overview of the annual performance process and when to use performance improvement plans (PIPs).</a:t>
            </a:r>
            <a:endParaRPr lang="en-US" dirty="0"/>
          </a:p>
        </p:txBody>
      </p:sp>
    </p:spTree>
    <p:extLst>
      <p:ext uri="{BB962C8B-B14F-4D97-AF65-F5344CB8AC3E}">
        <p14:creationId xmlns:p14="http://schemas.microsoft.com/office/powerpoint/2010/main" val="4179974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6858000" cy="5105400"/>
          </a:xfrm>
        </p:spPr>
        <p:txBody>
          <a:bodyPr/>
          <a:lstStyle/>
          <a:p>
            <a:pPr marL="0" indent="0">
              <a:buNone/>
            </a:pPr>
            <a:r>
              <a:rPr lang="en-US" sz="2800" dirty="0" smtClean="0">
                <a:latin typeface="+mj-lt"/>
              </a:rPr>
              <a:t>Supervisory Investigations</a:t>
            </a:r>
          </a:p>
          <a:p>
            <a:pPr marL="0" indent="0">
              <a:buNone/>
            </a:pPr>
            <a:r>
              <a:rPr lang="en-US" dirty="0" smtClean="0"/>
              <a:t>Class Exercise Scenario:</a:t>
            </a:r>
          </a:p>
          <a:p>
            <a:pPr marL="0" indent="0">
              <a:buNone/>
            </a:pPr>
            <a:r>
              <a:rPr lang="en-US" dirty="0" smtClean="0"/>
              <a:t>Joe has always been an employee who arrives to work on time and gets his work done in a thorough and efficient manner.  Lately, Joe has been arriving 15-45 minutes late a few times each week. He is not giving you advance notice.  His work is not getting </a:t>
            </a:r>
            <a:r>
              <a:rPr lang="en-US" smtClean="0"/>
              <a:t>done in </a:t>
            </a:r>
            <a:r>
              <a:rPr lang="en-US" dirty="0" smtClean="0"/>
              <a:t>time or in a quality manner.  You have now become annoyed with Joe’s tardiness and him not getting his work done to the point where you are taking work off of his plate and assigning it to others.  Joe’s teammates are beginning to express unhappiness about having to pick up Joe’s slack.</a:t>
            </a:r>
            <a:endParaRPr lang="en-US" dirty="0"/>
          </a:p>
        </p:txBody>
      </p:sp>
    </p:spTree>
    <p:extLst>
      <p:ext uri="{BB962C8B-B14F-4D97-AF65-F5344CB8AC3E}">
        <p14:creationId xmlns:p14="http://schemas.microsoft.com/office/powerpoint/2010/main" val="99196952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6858000" cy="5181600"/>
          </a:xfrm>
        </p:spPr>
        <p:txBody>
          <a:bodyPr/>
          <a:lstStyle/>
          <a:p>
            <a:pPr marL="0" indent="0">
              <a:buNone/>
            </a:pPr>
            <a:r>
              <a:rPr lang="en-US" sz="2800" dirty="0" smtClean="0">
                <a:latin typeface="+mj-lt"/>
              </a:rPr>
              <a:t>Supervisory Investigations</a:t>
            </a:r>
          </a:p>
          <a:p>
            <a:pPr marL="0" indent="0">
              <a:buNone/>
            </a:pPr>
            <a:r>
              <a:rPr lang="en-US" dirty="0" smtClean="0"/>
              <a:t>Instructions:</a:t>
            </a:r>
          </a:p>
          <a:p>
            <a:r>
              <a:rPr lang="en-US" dirty="0" smtClean="0"/>
              <a:t>Break into teams of 4</a:t>
            </a:r>
          </a:p>
          <a:p>
            <a:r>
              <a:rPr lang="en-US" dirty="0" smtClean="0"/>
              <a:t>Each team will take 10 minutes to determine:</a:t>
            </a:r>
          </a:p>
          <a:p>
            <a:pPr marL="0" indent="0">
              <a:buNone/>
            </a:pPr>
            <a:r>
              <a:rPr lang="en-US" dirty="0" smtClean="0"/>
              <a:t>     1.	How you are going to communicate your concerns </a:t>
            </a:r>
          </a:p>
          <a:p>
            <a:pPr marL="0" indent="0">
              <a:buNone/>
            </a:pPr>
            <a:r>
              <a:rPr lang="en-US" dirty="0"/>
              <a:t>	</a:t>
            </a:r>
            <a:r>
              <a:rPr lang="en-US" dirty="0" smtClean="0"/>
              <a:t>to Joe (e.g. 1:1, phone, email, etc.)?</a:t>
            </a:r>
          </a:p>
          <a:p>
            <a:pPr marL="0" indent="0">
              <a:buNone/>
            </a:pPr>
            <a:r>
              <a:rPr lang="en-US" dirty="0"/>
              <a:t> </a:t>
            </a:r>
            <a:r>
              <a:rPr lang="en-US" dirty="0" smtClean="0"/>
              <a:t>    2.	What information do you need from Joe?</a:t>
            </a:r>
          </a:p>
          <a:p>
            <a:pPr marL="0" indent="0">
              <a:buNone/>
            </a:pPr>
            <a:r>
              <a:rPr lang="en-US" dirty="0"/>
              <a:t> </a:t>
            </a:r>
            <a:r>
              <a:rPr lang="en-US" dirty="0" smtClean="0"/>
              <a:t>    3.	What you will communicate to Joe and how?</a:t>
            </a:r>
            <a:endParaRPr lang="en-US" dirty="0"/>
          </a:p>
          <a:p>
            <a:pPr marL="0" indent="0">
              <a:buNone/>
            </a:pPr>
            <a:r>
              <a:rPr lang="en-US" dirty="0" smtClean="0"/>
              <a:t>     4.	What outcome you are seeking?</a:t>
            </a:r>
          </a:p>
          <a:p>
            <a:pPr marL="0" indent="0">
              <a:buNone/>
            </a:pPr>
            <a:r>
              <a:rPr lang="en-US" dirty="0"/>
              <a:t> </a:t>
            </a:r>
            <a:r>
              <a:rPr lang="en-US" dirty="0" smtClean="0"/>
              <a:t>    5.	How  you will document your interactions with 	Joe?</a:t>
            </a:r>
          </a:p>
          <a:p>
            <a:pPr marL="0" indent="0">
              <a:buNone/>
            </a:pPr>
            <a:endParaRPr lang="en-US" dirty="0" smtClean="0"/>
          </a:p>
          <a:p>
            <a:pPr marL="0" indent="0">
              <a:buNone/>
            </a:pPr>
            <a:r>
              <a:rPr lang="en-US" dirty="0" smtClean="0"/>
              <a:t>Take 10 minutes to develop your answers and be prepared to share with the group</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p>
        </p:txBody>
      </p:sp>
    </p:spTree>
    <p:extLst>
      <p:ext uri="{BB962C8B-B14F-4D97-AF65-F5344CB8AC3E}">
        <p14:creationId xmlns:p14="http://schemas.microsoft.com/office/powerpoint/2010/main" val="309702102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6858000" cy="5181600"/>
          </a:xfrm>
        </p:spPr>
        <p:txBody>
          <a:bodyPr/>
          <a:lstStyle/>
          <a:p>
            <a:pPr marL="0" indent="0">
              <a:buNone/>
            </a:pPr>
            <a:r>
              <a:rPr lang="en-US" sz="2800" dirty="0">
                <a:latin typeface="+mj-lt"/>
              </a:rPr>
              <a:t>Supervisory </a:t>
            </a:r>
            <a:r>
              <a:rPr lang="en-US" sz="2800" dirty="0" smtClean="0">
                <a:latin typeface="+mj-lt"/>
              </a:rPr>
              <a:t>Investigations</a:t>
            </a:r>
          </a:p>
          <a:p>
            <a:pPr>
              <a:buFont typeface="Arial" panose="020B0604020202020204" pitchFamily="34" charset="0"/>
              <a:buChar char="•"/>
            </a:pPr>
            <a:r>
              <a:rPr lang="en-US" dirty="0" smtClean="0"/>
              <a:t>Reach out to HR for guidance</a:t>
            </a:r>
          </a:p>
          <a:p>
            <a:pPr>
              <a:buFont typeface="Arial" panose="020B0604020202020204" pitchFamily="34" charset="0"/>
              <a:buChar char="•"/>
            </a:pPr>
            <a:r>
              <a:rPr lang="en-US" dirty="0" smtClean="0"/>
              <a:t>This type of investigation is used to get to root causes and knowledge to make fair determinations</a:t>
            </a:r>
          </a:p>
          <a:p>
            <a:pPr>
              <a:buFont typeface="Arial" panose="020B0604020202020204" pitchFamily="34" charset="0"/>
              <a:buChar char="•"/>
            </a:pPr>
            <a:r>
              <a:rPr lang="en-US" dirty="0" smtClean="0"/>
              <a:t>Used to validate or invalidate supervisor’s assumptions about why performance issues are occurring</a:t>
            </a:r>
          </a:p>
          <a:p>
            <a:pPr>
              <a:buFont typeface="Arial" panose="020B0604020202020204" pitchFamily="34" charset="0"/>
              <a:buChar char="•"/>
            </a:pPr>
            <a:r>
              <a:rPr lang="en-US" dirty="0" smtClean="0"/>
              <a:t>Not </a:t>
            </a:r>
            <a:r>
              <a:rPr lang="en-US" dirty="0"/>
              <a:t>to be confused with workplace investigations involving misconduct, harassment or discrimination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90712939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6858000" cy="5257800"/>
          </a:xfrm>
        </p:spPr>
        <p:txBody>
          <a:bodyPr/>
          <a:lstStyle/>
          <a:p>
            <a:pPr marL="0" indent="0">
              <a:buNone/>
            </a:pPr>
            <a:r>
              <a:rPr lang="en-US" sz="2800" dirty="0">
                <a:latin typeface="+mj-lt"/>
              </a:rPr>
              <a:t>Supervisory </a:t>
            </a:r>
            <a:r>
              <a:rPr lang="en-US" sz="2800" dirty="0" smtClean="0">
                <a:latin typeface="+mj-lt"/>
              </a:rPr>
              <a:t>Investigations</a:t>
            </a:r>
          </a:p>
          <a:p>
            <a:pPr marL="0" indent="0">
              <a:buNone/>
            </a:pPr>
            <a:r>
              <a:rPr lang="en-US" dirty="0" smtClean="0"/>
              <a:t>Tools:	Human Resources!  You should always reach out	to HR for guidance on how to handle performance 	issues</a:t>
            </a:r>
          </a:p>
          <a:p>
            <a:pPr marL="0" indent="0">
              <a:buNone/>
            </a:pPr>
            <a:endParaRPr lang="en-US" dirty="0"/>
          </a:p>
          <a:p>
            <a:pPr marL="0" indent="0">
              <a:buNone/>
            </a:pPr>
            <a:r>
              <a:rPr lang="en-US" dirty="0" smtClean="0"/>
              <a:t>Tips:  	Always meet with the employee as soon as a</a:t>
            </a:r>
          </a:p>
          <a:p>
            <a:pPr marL="0" indent="0">
              <a:buNone/>
            </a:pPr>
            <a:r>
              <a:rPr lang="en-US" dirty="0"/>
              <a:t>	</a:t>
            </a:r>
            <a:r>
              <a:rPr lang="en-US" dirty="0" smtClean="0"/>
              <a:t>performance issue is detected.  Dealing with small </a:t>
            </a:r>
          </a:p>
          <a:p>
            <a:pPr marL="0" indent="0">
              <a:buNone/>
            </a:pPr>
            <a:r>
              <a:rPr lang="en-US" dirty="0"/>
              <a:t>	</a:t>
            </a:r>
            <a:r>
              <a:rPr lang="en-US" dirty="0" smtClean="0"/>
              <a:t>problems is easier than dealing with big problems!</a:t>
            </a:r>
          </a:p>
          <a:p>
            <a:pPr marL="0" indent="0">
              <a:buNone/>
            </a:pPr>
            <a:r>
              <a:rPr lang="en-US" dirty="0"/>
              <a:t>	</a:t>
            </a:r>
            <a:r>
              <a:rPr lang="en-US" dirty="0" smtClean="0"/>
              <a:t>Remember to:</a:t>
            </a:r>
          </a:p>
          <a:p>
            <a:pPr lvl="2">
              <a:buFont typeface="Wingdings" panose="05000000000000000000" pitchFamily="2" charset="2"/>
              <a:buChar char="§"/>
            </a:pPr>
            <a:r>
              <a:rPr lang="en-US" dirty="0" smtClean="0"/>
              <a:t>Focus on the behaviors, not the person</a:t>
            </a:r>
          </a:p>
          <a:p>
            <a:pPr lvl="2">
              <a:buFont typeface="Wingdings" panose="05000000000000000000" pitchFamily="2" charset="2"/>
              <a:buChar char="§"/>
            </a:pPr>
            <a:r>
              <a:rPr lang="en-US" dirty="0" smtClean="0"/>
              <a:t>Describe the action taken or not taken</a:t>
            </a:r>
          </a:p>
          <a:p>
            <a:pPr lvl="2">
              <a:buFont typeface="Wingdings" panose="05000000000000000000" pitchFamily="2" charset="2"/>
              <a:buChar char="§"/>
            </a:pPr>
            <a:r>
              <a:rPr lang="en-US" dirty="0" smtClean="0"/>
              <a:t>Describe the impact of the action or behaviors</a:t>
            </a:r>
          </a:p>
          <a:p>
            <a:pPr marL="857250" lvl="2" indent="0">
              <a:buNone/>
            </a:pPr>
            <a:endParaRPr lang="en-US" dirty="0" smtClean="0"/>
          </a:p>
          <a:p>
            <a:pPr marL="857250" lvl="2" indent="0">
              <a:buNone/>
            </a:pPr>
            <a:r>
              <a:rPr lang="en-US" dirty="0"/>
              <a:t> </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4695863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143000"/>
            <a:ext cx="6858000" cy="5257800"/>
          </a:xfrm>
        </p:spPr>
        <p:txBody>
          <a:bodyPr/>
          <a:lstStyle/>
          <a:p>
            <a:pPr marL="0" indent="0">
              <a:buNone/>
            </a:pPr>
            <a:r>
              <a:rPr lang="en-US" sz="2800" dirty="0">
                <a:latin typeface="+mj-lt"/>
              </a:rPr>
              <a:t>Supervisory </a:t>
            </a:r>
            <a:r>
              <a:rPr lang="en-US" sz="2800" dirty="0" smtClean="0">
                <a:latin typeface="+mj-lt"/>
              </a:rPr>
              <a:t>Investigations</a:t>
            </a:r>
          </a:p>
          <a:p>
            <a:pPr marL="0" indent="0">
              <a:buNone/>
            </a:pPr>
            <a:r>
              <a:rPr lang="en-US" dirty="0" smtClean="0"/>
              <a:t>Tips:	</a:t>
            </a:r>
            <a:r>
              <a:rPr lang="en-US" dirty="0"/>
              <a:t>Always meet with the employee as soon as a</a:t>
            </a:r>
          </a:p>
          <a:p>
            <a:pPr marL="0" indent="0">
              <a:buNone/>
            </a:pPr>
            <a:r>
              <a:rPr lang="en-US" dirty="0"/>
              <a:t>	performance issue is detected.  Dealing with small </a:t>
            </a:r>
          </a:p>
          <a:p>
            <a:pPr marL="0" indent="0">
              <a:buNone/>
            </a:pPr>
            <a:r>
              <a:rPr lang="en-US" dirty="0"/>
              <a:t>	problems is easier than dealing with big problems!</a:t>
            </a:r>
          </a:p>
          <a:p>
            <a:pPr marL="0" indent="0">
              <a:buNone/>
            </a:pPr>
            <a:r>
              <a:rPr lang="en-US" dirty="0"/>
              <a:t>	Remember </a:t>
            </a:r>
            <a:r>
              <a:rPr lang="en-US" dirty="0" smtClean="0"/>
              <a:t>to:</a:t>
            </a:r>
          </a:p>
          <a:p>
            <a:pPr lvl="2">
              <a:buFont typeface="Wingdings" panose="05000000000000000000" pitchFamily="2" charset="2"/>
              <a:buChar char="§"/>
            </a:pPr>
            <a:r>
              <a:rPr lang="en-US" dirty="0" smtClean="0"/>
              <a:t>Ask the employee to help you understand what is</a:t>
            </a:r>
          </a:p>
          <a:p>
            <a:pPr marL="857250" lvl="2" indent="0">
              <a:buNone/>
            </a:pPr>
            <a:r>
              <a:rPr lang="en-US" dirty="0" smtClean="0"/>
              <a:t>	  Causing the actions or behaviors-Don’t assume</a:t>
            </a:r>
          </a:p>
          <a:p>
            <a:pPr lvl="2">
              <a:buFont typeface="Wingdings" panose="05000000000000000000" pitchFamily="2" charset="2"/>
              <a:buChar char="§"/>
            </a:pPr>
            <a:r>
              <a:rPr lang="en-US" dirty="0" smtClean="0"/>
              <a:t>Engage the employee in discussion of alternative</a:t>
            </a:r>
          </a:p>
          <a:p>
            <a:pPr marL="857250" lvl="2" indent="0">
              <a:buNone/>
            </a:pPr>
            <a:r>
              <a:rPr lang="en-US" dirty="0"/>
              <a:t>	 </a:t>
            </a:r>
            <a:r>
              <a:rPr lang="en-US" dirty="0" smtClean="0"/>
              <a:t>  actions or behaviors that will achieve the desired </a:t>
            </a:r>
          </a:p>
          <a:p>
            <a:pPr marL="857250" lvl="2" indent="0">
              <a:buNone/>
            </a:pPr>
            <a:r>
              <a:rPr lang="en-US" dirty="0"/>
              <a:t> </a:t>
            </a:r>
            <a:r>
              <a:rPr lang="en-US" dirty="0" smtClean="0"/>
              <a:t>   outcomes.</a:t>
            </a:r>
          </a:p>
          <a:p>
            <a:pPr lvl="2">
              <a:buFont typeface="Wingdings" panose="05000000000000000000" pitchFamily="2" charset="2"/>
              <a:buChar char="§"/>
            </a:pPr>
            <a:r>
              <a:rPr lang="en-US" dirty="0" smtClean="0"/>
              <a:t>Make the desired outcomes measurable</a:t>
            </a:r>
          </a:p>
          <a:p>
            <a:pPr lvl="2">
              <a:buFont typeface="Wingdings" panose="05000000000000000000" pitchFamily="2" charset="2"/>
              <a:buChar char="§"/>
            </a:pPr>
            <a:r>
              <a:rPr lang="en-US" dirty="0" smtClean="0"/>
              <a:t>Confirm the understanding in writing </a:t>
            </a:r>
          </a:p>
          <a:p>
            <a:pPr lvl="2">
              <a:buFont typeface="Wingdings" panose="05000000000000000000" pitchFamily="2" charset="2"/>
              <a:buChar char="§"/>
            </a:pPr>
            <a:r>
              <a:rPr lang="en-US" dirty="0" smtClean="0"/>
              <a:t>Avoid tendency to take work away </a:t>
            </a:r>
          </a:p>
          <a:p>
            <a:pPr marL="857250" lvl="2" indent="0">
              <a:buNone/>
            </a:pPr>
            <a:endParaRPr lang="en-US" dirty="0" smtClean="0"/>
          </a:p>
          <a:p>
            <a:pPr lvl="2">
              <a:buFont typeface="Wingdings" panose="05000000000000000000" pitchFamily="2" charset="2"/>
              <a:buChar char="§"/>
            </a:pPr>
            <a:endParaRPr lang="en-US" dirty="0" smtClean="0"/>
          </a:p>
          <a:p>
            <a:pPr marL="0" indent="0">
              <a:buNone/>
            </a:pPr>
            <a:r>
              <a:rPr lang="en-US" dirty="0"/>
              <a:t>	</a:t>
            </a:r>
            <a:endParaRPr lang="en-US" dirty="0" smtClean="0"/>
          </a:p>
          <a:p>
            <a:pPr marL="0" indent="0">
              <a:buNone/>
            </a:pPr>
            <a:r>
              <a:rPr lang="en-US" dirty="0"/>
              <a:t>	</a:t>
            </a:r>
          </a:p>
          <a:p>
            <a:pPr marL="0" indent="0">
              <a:buNone/>
            </a:pPr>
            <a:endParaRPr lang="en-US" b="1" dirty="0"/>
          </a:p>
        </p:txBody>
      </p:sp>
    </p:spTree>
    <p:extLst>
      <p:ext uri="{BB962C8B-B14F-4D97-AF65-F5344CB8AC3E}">
        <p14:creationId xmlns:p14="http://schemas.microsoft.com/office/powerpoint/2010/main" val="1383322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6858000" cy="5181600"/>
          </a:xfrm>
        </p:spPr>
        <p:txBody>
          <a:bodyPr/>
          <a:lstStyle/>
          <a:p>
            <a:pPr marL="0" indent="0">
              <a:buNone/>
            </a:pPr>
            <a:endParaRPr lang="en-US" sz="2800" dirty="0">
              <a:latin typeface="+mj-lt"/>
            </a:endParaRPr>
          </a:p>
          <a:p>
            <a:pPr marL="0" indent="0">
              <a:buNone/>
            </a:pPr>
            <a:endParaRPr lang="en-US" sz="2800" dirty="0" smtClean="0">
              <a:latin typeface="+mj-lt"/>
            </a:endParaRPr>
          </a:p>
          <a:p>
            <a:pPr marL="0" indent="0">
              <a:buNone/>
            </a:pPr>
            <a:endParaRPr lang="en-US" sz="2800" dirty="0" smtClean="0">
              <a:latin typeface="+mj-lt"/>
            </a:endParaRPr>
          </a:p>
          <a:p>
            <a:pPr marL="0" indent="0" algn="ctr">
              <a:buNone/>
            </a:pPr>
            <a:r>
              <a:rPr lang="en-US" sz="6000" dirty="0" smtClean="0">
                <a:latin typeface="+mj-lt"/>
              </a:rPr>
              <a:t>QUESTIONS?</a:t>
            </a:r>
            <a:endParaRPr lang="en-US" sz="6000" dirty="0">
              <a:latin typeface="+mj-lt"/>
            </a:endParaRPr>
          </a:p>
        </p:txBody>
      </p:sp>
    </p:spTree>
    <p:extLst>
      <p:ext uri="{BB962C8B-B14F-4D97-AF65-F5344CB8AC3E}">
        <p14:creationId xmlns:p14="http://schemas.microsoft.com/office/powerpoint/2010/main" val="178348213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453" name="Picture 5" descr="CampusShot_1"/>
          <p:cNvPicPr>
            <a:picLocks noChangeAspect="1" noChangeArrowheads="1"/>
          </p:cNvPicPr>
          <p:nvPr/>
        </p:nvPicPr>
        <p:blipFill>
          <a:blip r:embed="rId3" cstate="print"/>
          <a:srcRect/>
          <a:stretch>
            <a:fillRect/>
          </a:stretch>
        </p:blipFill>
        <p:spPr bwMode="auto">
          <a:xfrm>
            <a:off x="4191000" y="0"/>
            <a:ext cx="5200650" cy="7089775"/>
          </a:xfrm>
          <a:prstGeom prst="rect">
            <a:avLst/>
          </a:prstGeom>
          <a:noFill/>
        </p:spPr>
      </p:pic>
      <p:sp>
        <p:nvSpPr>
          <p:cNvPr id="360454" name="Rectangle 6"/>
          <p:cNvSpPr>
            <a:spLocks noChangeArrowheads="1"/>
          </p:cNvSpPr>
          <p:nvPr/>
        </p:nvSpPr>
        <p:spPr bwMode="auto">
          <a:xfrm>
            <a:off x="0" y="0"/>
            <a:ext cx="4343400" cy="7162800"/>
          </a:xfrm>
          <a:prstGeom prst="rect">
            <a:avLst/>
          </a:prstGeom>
          <a:solidFill>
            <a:srgbClr val="0E004E"/>
          </a:solidFill>
          <a:ln w="9525">
            <a:noFill/>
            <a:miter lim="800000"/>
            <a:headEnd/>
            <a:tailEnd/>
          </a:ln>
        </p:spPr>
        <p:txBody>
          <a:bodyPr wrap="none" anchor="ctr"/>
          <a:lstStyle/>
          <a:p>
            <a:pPr algn="ctr"/>
            <a:endParaRPr lang="en-US" dirty="0"/>
          </a:p>
        </p:txBody>
      </p:sp>
      <p:pic>
        <p:nvPicPr>
          <p:cNvPr id="360455" name="Picture 7" descr="UP_Seal_White_med"/>
          <p:cNvPicPr>
            <a:picLocks noChangeAspect="1" noChangeArrowheads="1"/>
          </p:cNvPicPr>
          <p:nvPr/>
        </p:nvPicPr>
        <p:blipFill>
          <a:blip r:embed="rId4" cstate="print"/>
          <a:srcRect/>
          <a:stretch>
            <a:fillRect/>
          </a:stretch>
        </p:blipFill>
        <p:spPr bwMode="auto">
          <a:xfrm>
            <a:off x="990600" y="2492375"/>
            <a:ext cx="2362200" cy="1089025"/>
          </a:xfrm>
          <a:prstGeom prst="rect">
            <a:avLst/>
          </a:prstGeom>
          <a:noFill/>
        </p:spPr>
      </p:pic>
      <p:sp>
        <p:nvSpPr>
          <p:cNvPr id="5" name="TextBox 4"/>
          <p:cNvSpPr txBox="1"/>
          <p:nvPr/>
        </p:nvSpPr>
        <p:spPr>
          <a:xfrm>
            <a:off x="152400" y="4114800"/>
            <a:ext cx="3962400" cy="830997"/>
          </a:xfrm>
          <a:prstGeom prst="rect">
            <a:avLst/>
          </a:prstGeom>
          <a:noFill/>
        </p:spPr>
        <p:txBody>
          <a:bodyPr wrap="square" rtlCol="0">
            <a:spAutoFit/>
          </a:bodyPr>
          <a:lstStyle/>
          <a:p>
            <a:pPr algn="ctr"/>
            <a:r>
              <a:rPr lang="en-US" dirty="0" smtClean="0">
                <a:solidFill>
                  <a:schemeClr val="accent3"/>
                </a:solidFill>
                <a:latin typeface="+mj-lt"/>
              </a:rPr>
              <a:t>Performance Management at University of Portland</a:t>
            </a:r>
            <a:endParaRPr lang="en-US" dirty="0">
              <a:solidFill>
                <a:schemeClr val="accent3"/>
              </a:solidFill>
              <a:latin typeface="+mj-lt"/>
            </a:endParaRPr>
          </a:p>
        </p:txBody>
      </p:sp>
    </p:spTree>
    <p:extLst>
      <p:ext uri="{BB962C8B-B14F-4D97-AF65-F5344CB8AC3E}">
        <p14:creationId xmlns:p14="http://schemas.microsoft.com/office/powerpoint/2010/main" val="388305841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6858000" cy="5029200"/>
          </a:xfrm>
        </p:spPr>
        <p:txBody>
          <a:bodyPr/>
          <a:lstStyle/>
          <a:p>
            <a:pPr marL="0" indent="0">
              <a:buNone/>
            </a:pPr>
            <a:r>
              <a:rPr lang="en-US" sz="2800" dirty="0" smtClean="0">
                <a:latin typeface="+mj-lt"/>
              </a:rPr>
              <a:t>Today’s training will focus on:</a:t>
            </a:r>
            <a:endParaRPr lang="en-US" sz="2800" dirty="0">
              <a:latin typeface="+mj-lt"/>
            </a:endParaRPr>
          </a:p>
          <a:p>
            <a:r>
              <a:rPr lang="en-US" dirty="0" smtClean="0"/>
              <a:t>How to conduct weekly 1:1 meetings with your team members</a:t>
            </a:r>
          </a:p>
          <a:p>
            <a:endParaRPr lang="en-US" dirty="0"/>
          </a:p>
          <a:p>
            <a:r>
              <a:rPr lang="en-US" dirty="0" smtClean="0"/>
              <a:t>How to keep track of employee performance information</a:t>
            </a:r>
          </a:p>
          <a:p>
            <a:endParaRPr lang="en-US" dirty="0"/>
          </a:p>
          <a:p>
            <a:r>
              <a:rPr lang="en-US" dirty="0" smtClean="0"/>
              <a:t>Warning letters and performance improvement plans</a:t>
            </a:r>
          </a:p>
          <a:p>
            <a:endParaRPr lang="en-US" dirty="0"/>
          </a:p>
          <a:p>
            <a:r>
              <a:rPr lang="en-US" dirty="0" smtClean="0"/>
              <a:t>How to conduct supervisory investigations</a:t>
            </a:r>
          </a:p>
          <a:p>
            <a:endParaRPr lang="en-US" dirty="0"/>
          </a:p>
          <a:p>
            <a:pPr marL="0" indent="0">
              <a:buNone/>
            </a:pPr>
            <a:r>
              <a:rPr lang="en-US" dirty="0" smtClean="0"/>
              <a:t>Questions about today’s focus?</a:t>
            </a:r>
          </a:p>
          <a:p>
            <a:endParaRPr lang="en-US" dirty="0"/>
          </a:p>
          <a:p>
            <a:endParaRPr lang="en-US" dirty="0"/>
          </a:p>
        </p:txBody>
      </p:sp>
    </p:spTree>
    <p:extLst>
      <p:ext uri="{BB962C8B-B14F-4D97-AF65-F5344CB8AC3E}">
        <p14:creationId xmlns:p14="http://schemas.microsoft.com/office/powerpoint/2010/main" val="993924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6858000" cy="5029200"/>
          </a:xfrm>
        </p:spPr>
        <p:txBody>
          <a:bodyPr/>
          <a:lstStyle/>
          <a:p>
            <a:pPr marL="0" indent="0">
              <a:buNone/>
            </a:pPr>
            <a:r>
              <a:rPr lang="en-US" sz="2800" dirty="0" smtClean="0">
                <a:solidFill>
                  <a:schemeClr val="tx1"/>
                </a:solidFill>
                <a:latin typeface="+mj-lt"/>
              </a:rPr>
              <a:t>Weekly 1:1 Meetings</a:t>
            </a:r>
            <a:endParaRPr lang="en-US" sz="2800" dirty="0">
              <a:latin typeface="+mj-lt"/>
            </a:endParaRPr>
          </a:p>
          <a:p>
            <a:pPr marL="0" indent="0">
              <a:buNone/>
            </a:pPr>
            <a:r>
              <a:rPr lang="en-US" dirty="0" smtClean="0"/>
              <a:t>How many of you hold weekly (or other interval) 1:1 meetings with your team members?</a:t>
            </a:r>
            <a:endParaRPr lang="en-US" dirty="0"/>
          </a:p>
          <a:p>
            <a:pPr>
              <a:buFont typeface="Arial" panose="020B0604020202020204" pitchFamily="34" charset="0"/>
              <a:buChar char="•"/>
            </a:pPr>
            <a:r>
              <a:rPr lang="en-US" dirty="0" smtClean="0"/>
              <a:t>What topics do you discuss?</a:t>
            </a:r>
          </a:p>
          <a:p>
            <a:pPr marL="0" indent="0">
              <a:buNone/>
            </a:pPr>
            <a:endParaRPr lang="en-US" dirty="0"/>
          </a:p>
          <a:p>
            <a:pPr>
              <a:buFont typeface="Arial" panose="020B0604020202020204" pitchFamily="34" charset="0"/>
              <a:buChar char="•"/>
            </a:pPr>
            <a:r>
              <a:rPr lang="en-US" dirty="0" smtClean="0"/>
              <a:t>Do you use set meeting agendas?  </a:t>
            </a:r>
          </a:p>
          <a:p>
            <a:pPr marL="0" indent="0">
              <a:buNone/>
            </a:pPr>
            <a:r>
              <a:rPr lang="en-US" dirty="0" smtClean="0"/>
              <a:t>               </a:t>
            </a:r>
            <a:endParaRPr lang="en-US" dirty="0"/>
          </a:p>
          <a:p>
            <a:pPr>
              <a:buFont typeface="Arial" panose="020B0604020202020204" pitchFamily="34" charset="0"/>
              <a:buChar char="•"/>
            </a:pPr>
            <a:r>
              <a:rPr lang="en-US" dirty="0" smtClean="0"/>
              <a:t>How do you keep track of projects and other work done by your team members?                          </a:t>
            </a:r>
          </a:p>
        </p:txBody>
      </p:sp>
    </p:spTree>
    <p:extLst>
      <p:ext uri="{BB962C8B-B14F-4D97-AF65-F5344CB8AC3E}">
        <p14:creationId xmlns:p14="http://schemas.microsoft.com/office/powerpoint/2010/main" val="398294590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066800"/>
            <a:ext cx="6858000" cy="5334000"/>
          </a:xfrm>
        </p:spPr>
        <p:txBody>
          <a:bodyPr/>
          <a:lstStyle/>
          <a:p>
            <a:pPr marL="0" indent="0">
              <a:buNone/>
            </a:pPr>
            <a:r>
              <a:rPr lang="en-US" sz="2800" dirty="0" smtClean="0">
                <a:latin typeface="+mj-lt"/>
              </a:rPr>
              <a:t>Weekly 1:1 Meetings</a:t>
            </a:r>
            <a:endParaRPr lang="en-US" sz="2800" dirty="0" smtClean="0">
              <a:solidFill>
                <a:schemeClr val="tx1"/>
              </a:solidFill>
              <a:latin typeface="+mj-lt"/>
            </a:endParaRPr>
          </a:p>
          <a:p>
            <a:pPr marL="0" indent="0">
              <a:buNone/>
            </a:pPr>
            <a:r>
              <a:rPr lang="en-US" dirty="0" smtClean="0"/>
              <a:t>Tips:</a:t>
            </a:r>
          </a:p>
          <a:p>
            <a:r>
              <a:rPr lang="en-US" dirty="0" smtClean="0"/>
              <a:t>Think about what you want from the meetings</a:t>
            </a:r>
          </a:p>
          <a:p>
            <a:pPr>
              <a:buFont typeface="Arial" panose="020B0604020202020204" pitchFamily="34" charset="0"/>
              <a:buChar char="•"/>
            </a:pPr>
            <a:r>
              <a:rPr lang="en-US" dirty="0" smtClean="0"/>
              <a:t>Decide whether you want to use a fixed agenda (recommended)</a:t>
            </a:r>
          </a:p>
          <a:p>
            <a:pPr>
              <a:buFont typeface="Arial" panose="020B0604020202020204" pitchFamily="34" charset="0"/>
              <a:buChar char="•"/>
            </a:pPr>
            <a:r>
              <a:rPr lang="en-US" dirty="0" smtClean="0"/>
              <a:t>You may want the employee to create the agenda</a:t>
            </a:r>
          </a:p>
          <a:p>
            <a:pPr marL="0" indent="0">
              <a:buNone/>
            </a:pPr>
            <a:r>
              <a:rPr lang="en-US" dirty="0" smtClean="0"/>
              <a:t>Tools:</a:t>
            </a:r>
          </a:p>
          <a:p>
            <a:pPr>
              <a:buFont typeface="Arial" panose="020B0604020202020204" pitchFamily="34" charset="0"/>
              <a:buChar char="•"/>
            </a:pPr>
            <a:r>
              <a:rPr lang="en-US" dirty="0" smtClean="0"/>
              <a:t>Advisable to use some form of project/work tracking tool</a:t>
            </a:r>
          </a:p>
          <a:p>
            <a:pPr>
              <a:buFont typeface="Arial" panose="020B0604020202020204" pitchFamily="34" charset="0"/>
              <a:buChar char="•"/>
            </a:pPr>
            <a:r>
              <a:rPr lang="en-US" dirty="0" smtClean="0"/>
              <a:t>Have staff person manage tool and bring to each meeting</a:t>
            </a:r>
          </a:p>
          <a:p>
            <a:pPr lvl="1">
              <a:buFont typeface="Wingdings" panose="05000000000000000000" pitchFamily="2" charset="2"/>
              <a:buChar char="§"/>
            </a:pPr>
            <a:r>
              <a:rPr lang="en-US" dirty="0" smtClean="0"/>
              <a:t>Serves as discussion tool</a:t>
            </a:r>
          </a:p>
          <a:p>
            <a:pPr lvl="1">
              <a:buFont typeface="Wingdings" panose="05000000000000000000" pitchFamily="2" charset="2"/>
              <a:buChar char="§"/>
            </a:pPr>
            <a:r>
              <a:rPr lang="en-US" dirty="0" smtClean="0"/>
              <a:t>Allows for management and documentation of priorities</a:t>
            </a:r>
          </a:p>
          <a:p>
            <a:pPr lvl="1">
              <a:buFont typeface="Wingdings" panose="05000000000000000000" pitchFamily="2" charset="2"/>
              <a:buChar char="§"/>
            </a:pPr>
            <a:r>
              <a:rPr lang="en-US" dirty="0" smtClean="0"/>
              <a:t>Can be used to inform performance evaluations</a:t>
            </a:r>
          </a:p>
          <a:p>
            <a:pPr marL="0" indent="0">
              <a:buNone/>
            </a:pPr>
            <a:r>
              <a:rPr lang="en-US" dirty="0" smtClean="0"/>
              <a:t>	</a:t>
            </a:r>
            <a:endParaRPr lang="en-US" dirty="0"/>
          </a:p>
        </p:txBody>
      </p:sp>
    </p:spTree>
    <p:extLst>
      <p:ext uri="{BB962C8B-B14F-4D97-AF65-F5344CB8AC3E}">
        <p14:creationId xmlns:p14="http://schemas.microsoft.com/office/powerpoint/2010/main" val="30291944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 calcmode="lin" valueType="num">
                                      <p:cBhvr additive="base">
                                        <p:cTn id="5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5556" t="14900" r="72222" b="28941"/>
          <a:stretch/>
        </p:blipFill>
        <p:spPr>
          <a:xfrm>
            <a:off x="0" y="990600"/>
            <a:ext cx="9144000" cy="5410200"/>
          </a:xfrm>
          <a:prstGeom prst="rect">
            <a:avLst/>
          </a:prstGeom>
        </p:spPr>
      </p:pic>
    </p:spTree>
    <p:extLst>
      <p:ext uri="{BB962C8B-B14F-4D97-AF65-F5344CB8AC3E}">
        <p14:creationId xmlns:p14="http://schemas.microsoft.com/office/powerpoint/2010/main" val="40560261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19200"/>
            <a:ext cx="6858000" cy="5181600"/>
          </a:xfrm>
        </p:spPr>
        <p:txBody>
          <a:bodyPr/>
          <a:lstStyle/>
          <a:p>
            <a:pPr marL="0" indent="0">
              <a:buNone/>
            </a:pPr>
            <a:r>
              <a:rPr lang="en-US" sz="2800" dirty="0" smtClean="0">
                <a:latin typeface="+mj-lt"/>
              </a:rPr>
              <a:t>Keeping Track of Employee Performance</a:t>
            </a:r>
          </a:p>
          <a:p>
            <a:pPr marL="0" indent="0">
              <a:buNone/>
            </a:pPr>
            <a:r>
              <a:rPr lang="en-US" dirty="0" smtClean="0"/>
              <a:t>A project tracking tool is one way to accomplish this, but what if you have concerns about things like absenteeism or tardiness? </a:t>
            </a:r>
          </a:p>
          <a:p>
            <a:pPr marL="0" indent="0">
              <a:buNone/>
            </a:pPr>
            <a:endParaRPr lang="en-US" dirty="0"/>
          </a:p>
          <a:p>
            <a:pPr marL="0" indent="0">
              <a:buNone/>
            </a:pPr>
            <a:r>
              <a:rPr lang="en-US" dirty="0" smtClean="0"/>
              <a:t>You can create and keep a log:</a:t>
            </a:r>
          </a:p>
          <a:p>
            <a:pPr>
              <a:buFont typeface="Arial" panose="020B0604020202020204" pitchFamily="34" charset="0"/>
              <a:buChar char="•"/>
            </a:pPr>
            <a:r>
              <a:rPr lang="en-US" dirty="0" smtClean="0"/>
              <a:t>Excel spreadsheet</a:t>
            </a:r>
          </a:p>
          <a:p>
            <a:pPr>
              <a:buFont typeface="Arial" panose="020B0604020202020204" pitchFamily="34" charset="0"/>
              <a:buChar char="•"/>
            </a:pPr>
            <a:r>
              <a:rPr lang="en-US" dirty="0" smtClean="0"/>
              <a:t>Notes on your Outlook or other electronic calendar</a:t>
            </a:r>
          </a:p>
          <a:p>
            <a:pPr>
              <a:buFont typeface="Arial" panose="020B0604020202020204" pitchFamily="34" charset="0"/>
              <a:buChar char="•"/>
            </a:pPr>
            <a:r>
              <a:rPr lang="en-US" dirty="0" smtClean="0"/>
              <a:t>Other ideas?</a:t>
            </a:r>
          </a:p>
          <a:p>
            <a:pPr>
              <a:buFont typeface="Arial" panose="020B0604020202020204" pitchFamily="34" charset="0"/>
              <a:buChar char="•"/>
            </a:pPr>
            <a:endParaRPr lang="en-US" dirty="0"/>
          </a:p>
          <a:p>
            <a:pPr marL="0" indent="0">
              <a:buNone/>
            </a:pPr>
            <a:r>
              <a:rPr lang="en-US" dirty="0" smtClean="0"/>
              <a:t>Goal is to use a tool where you can document absenteeism or tardiness, etc.  Doing so will help to detect patterns of behavior and help store documentation that you can use in performance discussions</a:t>
            </a:r>
            <a:endParaRPr lang="en-US" dirty="0"/>
          </a:p>
        </p:txBody>
      </p:sp>
    </p:spTree>
    <p:extLst>
      <p:ext uri="{BB962C8B-B14F-4D97-AF65-F5344CB8AC3E}">
        <p14:creationId xmlns:p14="http://schemas.microsoft.com/office/powerpoint/2010/main" val="154771905"/>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71600"/>
            <a:ext cx="6858000" cy="5029200"/>
          </a:xfrm>
        </p:spPr>
        <p:txBody>
          <a:bodyPr/>
          <a:lstStyle/>
          <a:p>
            <a:pPr marL="0" indent="0">
              <a:buNone/>
            </a:pPr>
            <a:r>
              <a:rPr lang="en-US" sz="2800" dirty="0">
                <a:latin typeface="+mj-lt"/>
              </a:rPr>
              <a:t>Keeping Track of Employee </a:t>
            </a:r>
            <a:r>
              <a:rPr lang="en-US" sz="2800" dirty="0" smtClean="0">
                <a:latin typeface="+mj-lt"/>
              </a:rPr>
              <a:t>Performance</a:t>
            </a:r>
          </a:p>
          <a:p>
            <a:pPr marL="0" indent="0">
              <a:buNone/>
            </a:pPr>
            <a:r>
              <a:rPr lang="en-US" dirty="0" smtClean="0"/>
              <a:t>Tip:	Keep discussions around absenteeism or tardiness</a:t>
            </a:r>
          </a:p>
          <a:p>
            <a:pPr marL="0" indent="0">
              <a:buNone/>
            </a:pPr>
            <a:r>
              <a:rPr lang="en-US" dirty="0"/>
              <a:t>	</a:t>
            </a:r>
            <a:r>
              <a:rPr lang="en-US" dirty="0" smtClean="0"/>
              <a:t>performance focused (e.g. the negative impact the </a:t>
            </a:r>
          </a:p>
          <a:p>
            <a:pPr marL="0" indent="0">
              <a:buNone/>
            </a:pPr>
            <a:r>
              <a:rPr lang="en-US" dirty="0"/>
              <a:t>	</a:t>
            </a:r>
            <a:r>
              <a:rPr lang="en-US" dirty="0" smtClean="0"/>
              <a:t>behaviors are having projects, daily business </a:t>
            </a:r>
          </a:p>
          <a:p>
            <a:pPr marL="0" indent="0">
              <a:buNone/>
            </a:pPr>
            <a:r>
              <a:rPr lang="en-US" dirty="0"/>
              <a:t>	</a:t>
            </a:r>
            <a:r>
              <a:rPr lang="en-US" dirty="0" smtClean="0"/>
              <a:t>operations, productivity, etc.)</a:t>
            </a:r>
          </a:p>
          <a:p>
            <a:pPr marL="0" indent="0">
              <a:buNone/>
            </a:pPr>
            <a:r>
              <a:rPr lang="en-US" dirty="0"/>
              <a:t>	</a:t>
            </a:r>
            <a:endParaRPr lang="en-US" dirty="0" smtClean="0"/>
          </a:p>
          <a:p>
            <a:pPr marL="0" indent="0">
              <a:buNone/>
            </a:pPr>
            <a:r>
              <a:rPr lang="en-US" dirty="0"/>
              <a:t>	</a:t>
            </a:r>
            <a:r>
              <a:rPr lang="en-US" dirty="0" smtClean="0"/>
              <a:t>Why?</a:t>
            </a:r>
          </a:p>
          <a:p>
            <a:pPr marL="0" indent="0">
              <a:buNone/>
            </a:pPr>
            <a:endParaRPr lang="en-US" dirty="0"/>
          </a:p>
          <a:p>
            <a:pPr marL="0" indent="0">
              <a:buNone/>
            </a:pPr>
            <a:r>
              <a:rPr lang="en-US" dirty="0" smtClean="0"/>
              <a:t>Tip:	It is OK to ask if there is something wrong or going 	on that is causing the problem</a:t>
            </a:r>
          </a:p>
          <a:p>
            <a:pPr marL="0" indent="0">
              <a:buNone/>
            </a:pPr>
            <a:endParaRPr lang="en-US" dirty="0"/>
          </a:p>
          <a:p>
            <a:pPr marL="0" indent="0">
              <a:buNone/>
            </a:pPr>
            <a:r>
              <a:rPr lang="en-US" dirty="0" smtClean="0"/>
              <a:t>A tracking tool can also be used to track significant accomplishments and/or failures.</a:t>
            </a:r>
            <a:endParaRPr lang="en-US" dirty="0"/>
          </a:p>
          <a:p>
            <a:pPr marL="0" indent="0">
              <a:buNone/>
            </a:pPr>
            <a:endParaRPr lang="en-US" dirty="0"/>
          </a:p>
        </p:txBody>
      </p:sp>
    </p:spTree>
    <p:extLst>
      <p:ext uri="{BB962C8B-B14F-4D97-AF65-F5344CB8AC3E}">
        <p14:creationId xmlns:p14="http://schemas.microsoft.com/office/powerpoint/2010/main" val="271468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47800"/>
            <a:ext cx="6858000" cy="4953000"/>
          </a:xfrm>
        </p:spPr>
        <p:txBody>
          <a:bodyPr/>
          <a:lstStyle/>
          <a:p>
            <a:pPr marL="0" indent="0">
              <a:buNone/>
            </a:pPr>
            <a:r>
              <a:rPr lang="en-US" sz="2800" dirty="0" smtClean="0">
                <a:latin typeface="+mj-lt"/>
              </a:rPr>
              <a:t>Warning Letters and PIPs</a:t>
            </a:r>
          </a:p>
          <a:p>
            <a:pPr marL="0" indent="0">
              <a:buNone/>
            </a:pPr>
            <a:endParaRPr lang="en-US" sz="2800" dirty="0">
              <a:latin typeface="+mj-lt"/>
            </a:endParaRPr>
          </a:p>
          <a:p>
            <a:pPr marL="0" indent="0">
              <a:buNone/>
            </a:pPr>
            <a:endParaRPr lang="en-US" sz="2800" dirty="0" smtClean="0">
              <a:latin typeface="+mj-lt"/>
            </a:endParaRPr>
          </a:p>
          <a:p>
            <a:pPr marL="0" indent="0">
              <a:buNone/>
            </a:pPr>
            <a:r>
              <a:rPr lang="en-US" sz="2800" dirty="0" smtClean="0">
                <a:latin typeface="+mj-lt"/>
              </a:rPr>
              <a:t>CAUTION AHEAD!  </a:t>
            </a:r>
            <a:r>
              <a:rPr lang="en-US" dirty="0" smtClean="0"/>
              <a:t>No warnings or PIPs should be issued without first consulting with HR!!</a:t>
            </a:r>
          </a:p>
          <a:p>
            <a:pPr marL="0" indent="0">
              <a:buNone/>
            </a:pPr>
            <a:endParaRPr lang="en-US" sz="2800" dirty="0">
              <a:latin typeface="+mj-lt"/>
            </a:endParaRPr>
          </a:p>
          <a:p>
            <a:pPr marL="0" indent="0">
              <a:buNone/>
            </a:pPr>
            <a:endParaRPr lang="en-US" dirty="0"/>
          </a:p>
        </p:txBody>
      </p:sp>
    </p:spTree>
    <p:extLst>
      <p:ext uri="{BB962C8B-B14F-4D97-AF65-F5344CB8AC3E}">
        <p14:creationId xmlns:p14="http://schemas.microsoft.com/office/powerpoint/2010/main" val="280950674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UP_Presentation1_012108">
  <a:themeElements>
    <a:clrScheme name="UP_Presentation1_012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P_Presentation1_012108">
      <a:majorFont>
        <a:latin typeface="AGaramon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UP_Presentation1_0121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P_Presentation1_0121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P_Presentation1_0121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P_Presentation1_0121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P_Presentation1_0121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P_Presentation1_0121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P_Presentation1_0121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P_Presentation1_0121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P_Presentation1_0121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P_Presentation1_0121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P_Presentation1_0121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P_Presentation1_0121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6400</TotalTime>
  <Words>1148</Words>
  <Application>Microsoft Office PowerPoint</Application>
  <PresentationFormat>On-screen Show (4:3)</PresentationFormat>
  <Paragraphs>188</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AGaramond</vt:lpstr>
      <vt:lpstr>Arial</vt:lpstr>
      <vt:lpstr>Osaka</vt:lpstr>
      <vt:lpstr>Wingdings</vt:lpstr>
      <vt:lpstr>UP_Presentation1_012108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Michael Patrick Partners G5</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Watanabe, Stacey</dc:creator>
  <cp:lastModifiedBy>Jenkins, Bill</cp:lastModifiedBy>
  <cp:revision>416</cp:revision>
  <cp:lastPrinted>2016-06-17T15:08:24Z</cp:lastPrinted>
  <dcterms:modified xsi:type="dcterms:W3CDTF">2016-06-21T23:10:56Z</dcterms:modified>
</cp:coreProperties>
</file>