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64" r:id="rId2"/>
    <p:sldId id="267" r:id="rId3"/>
    <p:sldId id="332" r:id="rId4"/>
    <p:sldId id="324" r:id="rId5"/>
    <p:sldId id="268" r:id="rId6"/>
    <p:sldId id="326" r:id="rId7"/>
    <p:sldId id="325" r:id="rId8"/>
    <p:sldId id="336" r:id="rId9"/>
    <p:sldId id="327" r:id="rId10"/>
    <p:sldId id="328" r:id="rId11"/>
    <p:sldId id="329" r:id="rId12"/>
    <p:sldId id="330" r:id="rId13"/>
    <p:sldId id="331" r:id="rId14"/>
    <p:sldId id="333" r:id="rId15"/>
    <p:sldId id="334" r:id="rId16"/>
    <p:sldId id="335" r:id="rId17"/>
    <p:sldId id="337" r:id="rId18"/>
    <p:sldId id="338" r:id="rId19"/>
    <p:sldId id="339" r:id="rId20"/>
    <p:sldId id="340" r:id="rId21"/>
    <p:sldId id="341" r:id="rId22"/>
    <p:sldId id="342" r:id="rId23"/>
    <p:sldId id="343" r:id="rId24"/>
    <p:sldId id="344"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990033"/>
    <a:srgbClr val="0033CC"/>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50" autoAdjust="0"/>
    <p:restoredTop sz="94630" autoAdjust="0"/>
  </p:normalViewPr>
  <p:slideViewPr>
    <p:cSldViewPr snapToGrid="0" snapToObjects="1" showGuides="1">
      <p:cViewPr varScale="1">
        <p:scale>
          <a:sx n="87" d="100"/>
          <a:sy n="87" d="100"/>
        </p:scale>
        <p:origin x="966" y="90"/>
      </p:cViewPr>
      <p:guideLst>
        <p:guide orient="horz" pos="2160"/>
        <p:guide pos="2880"/>
      </p:guideLst>
    </p:cSldViewPr>
  </p:slideViewPr>
  <p:outlineViewPr>
    <p:cViewPr>
      <p:scale>
        <a:sx n="33" d="100"/>
        <a:sy n="33" d="100"/>
      </p:scale>
      <p:origin x="0" y="-2712"/>
    </p:cViewPr>
  </p:outlineViewPr>
  <p:notesTextViewPr>
    <p:cViewPr>
      <p:scale>
        <a:sx n="100" d="100"/>
        <a:sy n="100" d="100"/>
      </p:scale>
      <p:origin x="0" y="0"/>
    </p:cViewPr>
  </p:notesTextViewPr>
  <p:notesViewPr>
    <p:cSldViewPr snapToGrid="0" snapToObjects="1">
      <p:cViewPr varScale="1">
        <p:scale>
          <a:sx n="70" d="100"/>
          <a:sy n="70" d="100"/>
        </p:scale>
        <p:origin x="324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289C02-5806-4765-BBE7-4F19740C0891}" type="datetimeFigureOut">
              <a:rPr lang="en-US" smtClean="0"/>
              <a:t>6/8/2016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637A26-5FBE-47E3-86DF-636AA1B8B8FE}" type="slidenum">
              <a:rPr lang="en-US" smtClean="0"/>
              <a:t>‹#›</a:t>
            </a:fld>
            <a:endParaRPr lang="en-US" dirty="0"/>
          </a:p>
        </p:txBody>
      </p:sp>
    </p:spTree>
    <p:extLst>
      <p:ext uri="{BB962C8B-B14F-4D97-AF65-F5344CB8AC3E}">
        <p14:creationId xmlns:p14="http://schemas.microsoft.com/office/powerpoint/2010/main" val="838938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637A26-5FBE-47E3-86DF-636AA1B8B8FE}" type="slidenum">
              <a:rPr lang="en-US" smtClean="0"/>
              <a:t>2</a:t>
            </a:fld>
            <a:endParaRPr lang="en-US" dirty="0"/>
          </a:p>
        </p:txBody>
      </p:sp>
    </p:spTree>
    <p:extLst>
      <p:ext uri="{BB962C8B-B14F-4D97-AF65-F5344CB8AC3E}">
        <p14:creationId xmlns:p14="http://schemas.microsoft.com/office/powerpoint/2010/main" val="3814020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637A26-5FBE-47E3-86DF-636AA1B8B8FE}" type="slidenum">
              <a:rPr lang="en-US" smtClean="0"/>
              <a:t>11</a:t>
            </a:fld>
            <a:endParaRPr lang="en-US" dirty="0"/>
          </a:p>
        </p:txBody>
      </p:sp>
    </p:spTree>
    <p:extLst>
      <p:ext uri="{BB962C8B-B14F-4D97-AF65-F5344CB8AC3E}">
        <p14:creationId xmlns:p14="http://schemas.microsoft.com/office/powerpoint/2010/main" val="2088598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637A26-5FBE-47E3-86DF-636AA1B8B8FE}" type="slidenum">
              <a:rPr lang="en-US" smtClean="0"/>
              <a:t>12</a:t>
            </a:fld>
            <a:endParaRPr lang="en-US" dirty="0"/>
          </a:p>
        </p:txBody>
      </p:sp>
    </p:spTree>
    <p:extLst>
      <p:ext uri="{BB962C8B-B14F-4D97-AF65-F5344CB8AC3E}">
        <p14:creationId xmlns:p14="http://schemas.microsoft.com/office/powerpoint/2010/main" val="2840709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637A26-5FBE-47E3-86DF-636AA1B8B8FE}" type="slidenum">
              <a:rPr lang="en-US" smtClean="0"/>
              <a:t>13</a:t>
            </a:fld>
            <a:endParaRPr lang="en-US" dirty="0"/>
          </a:p>
        </p:txBody>
      </p:sp>
    </p:spTree>
    <p:extLst>
      <p:ext uri="{BB962C8B-B14F-4D97-AF65-F5344CB8AC3E}">
        <p14:creationId xmlns:p14="http://schemas.microsoft.com/office/powerpoint/2010/main" val="694672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637A26-5FBE-47E3-86DF-636AA1B8B8FE}" type="slidenum">
              <a:rPr lang="en-US" smtClean="0"/>
              <a:t>14</a:t>
            </a:fld>
            <a:endParaRPr lang="en-US" dirty="0"/>
          </a:p>
        </p:txBody>
      </p:sp>
    </p:spTree>
    <p:extLst>
      <p:ext uri="{BB962C8B-B14F-4D97-AF65-F5344CB8AC3E}">
        <p14:creationId xmlns:p14="http://schemas.microsoft.com/office/powerpoint/2010/main" val="3934881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637A26-5FBE-47E3-86DF-636AA1B8B8FE}" type="slidenum">
              <a:rPr lang="en-US" smtClean="0"/>
              <a:t>15</a:t>
            </a:fld>
            <a:endParaRPr lang="en-US" dirty="0"/>
          </a:p>
        </p:txBody>
      </p:sp>
    </p:spTree>
    <p:extLst>
      <p:ext uri="{BB962C8B-B14F-4D97-AF65-F5344CB8AC3E}">
        <p14:creationId xmlns:p14="http://schemas.microsoft.com/office/powerpoint/2010/main" val="495030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637A26-5FBE-47E3-86DF-636AA1B8B8FE}" type="slidenum">
              <a:rPr lang="en-US" smtClean="0"/>
              <a:t>16</a:t>
            </a:fld>
            <a:endParaRPr lang="en-US" dirty="0"/>
          </a:p>
        </p:txBody>
      </p:sp>
    </p:spTree>
    <p:extLst>
      <p:ext uri="{BB962C8B-B14F-4D97-AF65-F5344CB8AC3E}">
        <p14:creationId xmlns:p14="http://schemas.microsoft.com/office/powerpoint/2010/main" val="4003269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637A26-5FBE-47E3-86DF-636AA1B8B8FE}" type="slidenum">
              <a:rPr lang="en-US" smtClean="0"/>
              <a:t>17</a:t>
            </a:fld>
            <a:endParaRPr lang="en-US" dirty="0"/>
          </a:p>
        </p:txBody>
      </p:sp>
    </p:spTree>
    <p:extLst>
      <p:ext uri="{BB962C8B-B14F-4D97-AF65-F5344CB8AC3E}">
        <p14:creationId xmlns:p14="http://schemas.microsoft.com/office/powerpoint/2010/main" val="3435925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637A26-5FBE-47E3-86DF-636AA1B8B8FE}" type="slidenum">
              <a:rPr lang="en-US" smtClean="0"/>
              <a:t>18</a:t>
            </a:fld>
            <a:endParaRPr lang="en-US" dirty="0"/>
          </a:p>
        </p:txBody>
      </p:sp>
    </p:spTree>
    <p:extLst>
      <p:ext uri="{BB962C8B-B14F-4D97-AF65-F5344CB8AC3E}">
        <p14:creationId xmlns:p14="http://schemas.microsoft.com/office/powerpoint/2010/main" val="2721313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637A26-5FBE-47E3-86DF-636AA1B8B8FE}" type="slidenum">
              <a:rPr lang="en-US" smtClean="0"/>
              <a:t>19</a:t>
            </a:fld>
            <a:endParaRPr lang="en-US" dirty="0"/>
          </a:p>
        </p:txBody>
      </p:sp>
    </p:spTree>
    <p:extLst>
      <p:ext uri="{BB962C8B-B14F-4D97-AF65-F5344CB8AC3E}">
        <p14:creationId xmlns:p14="http://schemas.microsoft.com/office/powerpoint/2010/main" val="500607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637A26-5FBE-47E3-86DF-636AA1B8B8FE}" type="slidenum">
              <a:rPr lang="en-US" smtClean="0"/>
              <a:t>20</a:t>
            </a:fld>
            <a:endParaRPr lang="en-US" dirty="0"/>
          </a:p>
        </p:txBody>
      </p:sp>
    </p:spTree>
    <p:extLst>
      <p:ext uri="{BB962C8B-B14F-4D97-AF65-F5344CB8AC3E}">
        <p14:creationId xmlns:p14="http://schemas.microsoft.com/office/powerpoint/2010/main" val="677719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637A26-5FBE-47E3-86DF-636AA1B8B8FE}" type="slidenum">
              <a:rPr lang="en-US" smtClean="0"/>
              <a:t>3</a:t>
            </a:fld>
            <a:endParaRPr lang="en-US" dirty="0"/>
          </a:p>
        </p:txBody>
      </p:sp>
    </p:spTree>
    <p:extLst>
      <p:ext uri="{BB962C8B-B14F-4D97-AF65-F5344CB8AC3E}">
        <p14:creationId xmlns:p14="http://schemas.microsoft.com/office/powerpoint/2010/main" val="23566679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637A26-5FBE-47E3-86DF-636AA1B8B8FE}" type="slidenum">
              <a:rPr lang="en-US" smtClean="0"/>
              <a:t>21</a:t>
            </a:fld>
            <a:endParaRPr lang="en-US" dirty="0"/>
          </a:p>
        </p:txBody>
      </p:sp>
    </p:spTree>
    <p:extLst>
      <p:ext uri="{BB962C8B-B14F-4D97-AF65-F5344CB8AC3E}">
        <p14:creationId xmlns:p14="http://schemas.microsoft.com/office/powerpoint/2010/main" val="4292460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637A26-5FBE-47E3-86DF-636AA1B8B8FE}" type="slidenum">
              <a:rPr lang="en-US" smtClean="0"/>
              <a:t>22</a:t>
            </a:fld>
            <a:endParaRPr lang="en-US" dirty="0"/>
          </a:p>
        </p:txBody>
      </p:sp>
    </p:spTree>
    <p:extLst>
      <p:ext uri="{BB962C8B-B14F-4D97-AF65-F5344CB8AC3E}">
        <p14:creationId xmlns:p14="http://schemas.microsoft.com/office/powerpoint/2010/main" val="4239590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637A26-5FBE-47E3-86DF-636AA1B8B8FE}" type="slidenum">
              <a:rPr lang="en-US" smtClean="0"/>
              <a:t>23</a:t>
            </a:fld>
            <a:endParaRPr lang="en-US" dirty="0"/>
          </a:p>
        </p:txBody>
      </p:sp>
    </p:spTree>
    <p:extLst>
      <p:ext uri="{BB962C8B-B14F-4D97-AF65-F5344CB8AC3E}">
        <p14:creationId xmlns:p14="http://schemas.microsoft.com/office/powerpoint/2010/main" val="30685485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637A26-5FBE-47E3-86DF-636AA1B8B8FE}" type="slidenum">
              <a:rPr lang="en-US" smtClean="0"/>
              <a:t>24</a:t>
            </a:fld>
            <a:endParaRPr lang="en-US" dirty="0"/>
          </a:p>
        </p:txBody>
      </p:sp>
    </p:spTree>
    <p:extLst>
      <p:ext uri="{BB962C8B-B14F-4D97-AF65-F5344CB8AC3E}">
        <p14:creationId xmlns:p14="http://schemas.microsoft.com/office/powerpoint/2010/main" val="860606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637A26-5FBE-47E3-86DF-636AA1B8B8FE}" type="slidenum">
              <a:rPr lang="en-US" smtClean="0"/>
              <a:t>4</a:t>
            </a:fld>
            <a:endParaRPr lang="en-US" dirty="0"/>
          </a:p>
        </p:txBody>
      </p:sp>
    </p:spTree>
    <p:extLst>
      <p:ext uri="{BB962C8B-B14F-4D97-AF65-F5344CB8AC3E}">
        <p14:creationId xmlns:p14="http://schemas.microsoft.com/office/powerpoint/2010/main" val="1376365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637A26-5FBE-47E3-86DF-636AA1B8B8FE}" type="slidenum">
              <a:rPr lang="en-US" smtClean="0"/>
              <a:t>5</a:t>
            </a:fld>
            <a:endParaRPr lang="en-US" dirty="0"/>
          </a:p>
        </p:txBody>
      </p:sp>
    </p:spTree>
    <p:extLst>
      <p:ext uri="{BB962C8B-B14F-4D97-AF65-F5344CB8AC3E}">
        <p14:creationId xmlns:p14="http://schemas.microsoft.com/office/powerpoint/2010/main" val="1337488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637A26-5FBE-47E3-86DF-636AA1B8B8FE}" type="slidenum">
              <a:rPr lang="en-US" smtClean="0"/>
              <a:t>6</a:t>
            </a:fld>
            <a:endParaRPr lang="en-US" dirty="0"/>
          </a:p>
        </p:txBody>
      </p:sp>
    </p:spTree>
    <p:extLst>
      <p:ext uri="{BB962C8B-B14F-4D97-AF65-F5344CB8AC3E}">
        <p14:creationId xmlns:p14="http://schemas.microsoft.com/office/powerpoint/2010/main" val="498491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637A26-5FBE-47E3-86DF-636AA1B8B8FE}" type="slidenum">
              <a:rPr lang="en-US" smtClean="0"/>
              <a:t>7</a:t>
            </a:fld>
            <a:endParaRPr lang="en-US" dirty="0"/>
          </a:p>
        </p:txBody>
      </p:sp>
    </p:spTree>
    <p:extLst>
      <p:ext uri="{BB962C8B-B14F-4D97-AF65-F5344CB8AC3E}">
        <p14:creationId xmlns:p14="http://schemas.microsoft.com/office/powerpoint/2010/main" val="2973725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637A26-5FBE-47E3-86DF-636AA1B8B8FE}" type="slidenum">
              <a:rPr lang="en-US" smtClean="0"/>
              <a:t>8</a:t>
            </a:fld>
            <a:endParaRPr lang="en-US" dirty="0"/>
          </a:p>
        </p:txBody>
      </p:sp>
    </p:spTree>
    <p:extLst>
      <p:ext uri="{BB962C8B-B14F-4D97-AF65-F5344CB8AC3E}">
        <p14:creationId xmlns:p14="http://schemas.microsoft.com/office/powerpoint/2010/main" val="3020662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637A26-5FBE-47E3-86DF-636AA1B8B8FE}" type="slidenum">
              <a:rPr lang="en-US" smtClean="0"/>
              <a:t>9</a:t>
            </a:fld>
            <a:endParaRPr lang="en-US" dirty="0"/>
          </a:p>
        </p:txBody>
      </p:sp>
    </p:spTree>
    <p:extLst>
      <p:ext uri="{BB962C8B-B14F-4D97-AF65-F5344CB8AC3E}">
        <p14:creationId xmlns:p14="http://schemas.microsoft.com/office/powerpoint/2010/main" val="3726834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637A26-5FBE-47E3-86DF-636AA1B8B8FE}" type="slidenum">
              <a:rPr lang="en-US" smtClean="0"/>
              <a:t>10</a:t>
            </a:fld>
            <a:endParaRPr lang="en-US" dirty="0"/>
          </a:p>
        </p:txBody>
      </p:sp>
    </p:spTree>
    <p:extLst>
      <p:ext uri="{BB962C8B-B14F-4D97-AF65-F5344CB8AC3E}">
        <p14:creationId xmlns:p14="http://schemas.microsoft.com/office/powerpoint/2010/main" val="3397208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EBC1F8-0D0C-254C-A12D-F94A9B34C97E}" type="datetimeFigureOut">
              <a:rPr lang="en-US" smtClean="0"/>
              <a:t>6/8/2016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31D0FF-EC09-DB47-B790-6C0B55E39DE4}" type="slidenum">
              <a:rPr lang="en-US" smtClean="0"/>
              <a:t>‹#›</a:t>
            </a:fld>
            <a:endParaRPr lang="en-US" dirty="0"/>
          </a:p>
        </p:txBody>
      </p:sp>
    </p:spTree>
    <p:extLst>
      <p:ext uri="{BB962C8B-B14F-4D97-AF65-F5344CB8AC3E}">
        <p14:creationId xmlns:p14="http://schemas.microsoft.com/office/powerpoint/2010/main" val="29621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EBC1F8-0D0C-254C-A12D-F94A9B34C97E}" type="datetimeFigureOut">
              <a:rPr lang="en-US" smtClean="0"/>
              <a:t>6/8/2016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31D0FF-EC09-DB47-B790-6C0B55E39DE4}" type="slidenum">
              <a:rPr lang="en-US" smtClean="0"/>
              <a:t>‹#›</a:t>
            </a:fld>
            <a:endParaRPr lang="en-US" dirty="0"/>
          </a:p>
        </p:txBody>
      </p:sp>
    </p:spTree>
    <p:extLst>
      <p:ext uri="{BB962C8B-B14F-4D97-AF65-F5344CB8AC3E}">
        <p14:creationId xmlns:p14="http://schemas.microsoft.com/office/powerpoint/2010/main" val="1791174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EBC1F8-0D0C-254C-A12D-F94A9B34C97E}" type="datetimeFigureOut">
              <a:rPr lang="en-US" smtClean="0"/>
              <a:t>6/8/2016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31D0FF-EC09-DB47-B790-6C0B55E39DE4}" type="slidenum">
              <a:rPr lang="en-US" smtClean="0"/>
              <a:t>‹#›</a:t>
            </a:fld>
            <a:endParaRPr lang="en-US" dirty="0"/>
          </a:p>
        </p:txBody>
      </p:sp>
    </p:spTree>
    <p:extLst>
      <p:ext uri="{BB962C8B-B14F-4D97-AF65-F5344CB8AC3E}">
        <p14:creationId xmlns:p14="http://schemas.microsoft.com/office/powerpoint/2010/main" val="1651580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EBC1F8-0D0C-254C-A12D-F94A9B34C97E}" type="datetimeFigureOut">
              <a:rPr lang="en-US" smtClean="0"/>
              <a:t>6/8/2016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31D0FF-EC09-DB47-B790-6C0B55E39DE4}" type="slidenum">
              <a:rPr lang="en-US" smtClean="0"/>
              <a:t>‹#›</a:t>
            </a:fld>
            <a:endParaRPr lang="en-US" dirty="0"/>
          </a:p>
        </p:txBody>
      </p:sp>
    </p:spTree>
    <p:extLst>
      <p:ext uri="{BB962C8B-B14F-4D97-AF65-F5344CB8AC3E}">
        <p14:creationId xmlns:p14="http://schemas.microsoft.com/office/powerpoint/2010/main" val="628134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EBC1F8-0D0C-254C-A12D-F94A9B34C97E}" type="datetimeFigureOut">
              <a:rPr lang="en-US" smtClean="0"/>
              <a:t>6/8/2016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31D0FF-EC09-DB47-B790-6C0B55E39DE4}" type="slidenum">
              <a:rPr lang="en-US" smtClean="0"/>
              <a:t>‹#›</a:t>
            </a:fld>
            <a:endParaRPr lang="en-US" dirty="0"/>
          </a:p>
        </p:txBody>
      </p:sp>
    </p:spTree>
    <p:extLst>
      <p:ext uri="{BB962C8B-B14F-4D97-AF65-F5344CB8AC3E}">
        <p14:creationId xmlns:p14="http://schemas.microsoft.com/office/powerpoint/2010/main" val="1680951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EBC1F8-0D0C-254C-A12D-F94A9B34C97E}" type="datetimeFigureOut">
              <a:rPr lang="en-US" smtClean="0"/>
              <a:t>6/8/2016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31D0FF-EC09-DB47-B790-6C0B55E39DE4}" type="slidenum">
              <a:rPr lang="en-US" smtClean="0"/>
              <a:t>‹#›</a:t>
            </a:fld>
            <a:endParaRPr lang="en-US" dirty="0"/>
          </a:p>
        </p:txBody>
      </p:sp>
    </p:spTree>
    <p:extLst>
      <p:ext uri="{BB962C8B-B14F-4D97-AF65-F5344CB8AC3E}">
        <p14:creationId xmlns:p14="http://schemas.microsoft.com/office/powerpoint/2010/main" val="4104405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EBC1F8-0D0C-254C-A12D-F94A9B34C97E}" type="datetimeFigureOut">
              <a:rPr lang="en-US" smtClean="0"/>
              <a:t>6/8/2016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E31D0FF-EC09-DB47-B790-6C0B55E39DE4}" type="slidenum">
              <a:rPr lang="en-US" smtClean="0"/>
              <a:t>‹#›</a:t>
            </a:fld>
            <a:endParaRPr lang="en-US" dirty="0"/>
          </a:p>
        </p:txBody>
      </p:sp>
    </p:spTree>
    <p:extLst>
      <p:ext uri="{BB962C8B-B14F-4D97-AF65-F5344CB8AC3E}">
        <p14:creationId xmlns:p14="http://schemas.microsoft.com/office/powerpoint/2010/main" val="2895576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EBC1F8-0D0C-254C-A12D-F94A9B34C97E}" type="datetimeFigureOut">
              <a:rPr lang="en-US" smtClean="0"/>
              <a:t>6/8/2016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31D0FF-EC09-DB47-B790-6C0B55E39DE4}" type="slidenum">
              <a:rPr lang="en-US" smtClean="0"/>
              <a:t>‹#›</a:t>
            </a:fld>
            <a:endParaRPr lang="en-US" dirty="0"/>
          </a:p>
        </p:txBody>
      </p:sp>
    </p:spTree>
    <p:extLst>
      <p:ext uri="{BB962C8B-B14F-4D97-AF65-F5344CB8AC3E}">
        <p14:creationId xmlns:p14="http://schemas.microsoft.com/office/powerpoint/2010/main" val="1474429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EBC1F8-0D0C-254C-A12D-F94A9B34C97E}" type="datetimeFigureOut">
              <a:rPr lang="en-US" smtClean="0"/>
              <a:t>6/8/2016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E31D0FF-EC09-DB47-B790-6C0B55E39DE4}" type="slidenum">
              <a:rPr lang="en-US" smtClean="0"/>
              <a:t>‹#›</a:t>
            </a:fld>
            <a:endParaRPr lang="en-US" dirty="0"/>
          </a:p>
        </p:txBody>
      </p:sp>
    </p:spTree>
    <p:extLst>
      <p:ext uri="{BB962C8B-B14F-4D97-AF65-F5344CB8AC3E}">
        <p14:creationId xmlns:p14="http://schemas.microsoft.com/office/powerpoint/2010/main" val="3794374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EBC1F8-0D0C-254C-A12D-F94A9B34C97E}" type="datetimeFigureOut">
              <a:rPr lang="en-US" smtClean="0"/>
              <a:t>6/8/2016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31D0FF-EC09-DB47-B790-6C0B55E39DE4}" type="slidenum">
              <a:rPr lang="en-US" smtClean="0"/>
              <a:t>‹#›</a:t>
            </a:fld>
            <a:endParaRPr lang="en-US" dirty="0"/>
          </a:p>
        </p:txBody>
      </p:sp>
    </p:spTree>
    <p:extLst>
      <p:ext uri="{BB962C8B-B14F-4D97-AF65-F5344CB8AC3E}">
        <p14:creationId xmlns:p14="http://schemas.microsoft.com/office/powerpoint/2010/main" val="943007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EBC1F8-0D0C-254C-A12D-F94A9B34C97E}" type="datetimeFigureOut">
              <a:rPr lang="en-US" smtClean="0"/>
              <a:t>6/8/2016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31D0FF-EC09-DB47-B790-6C0B55E39DE4}" type="slidenum">
              <a:rPr lang="en-US" smtClean="0"/>
              <a:t>‹#›</a:t>
            </a:fld>
            <a:endParaRPr lang="en-US" dirty="0"/>
          </a:p>
        </p:txBody>
      </p:sp>
    </p:spTree>
    <p:extLst>
      <p:ext uri="{BB962C8B-B14F-4D97-AF65-F5344CB8AC3E}">
        <p14:creationId xmlns:p14="http://schemas.microsoft.com/office/powerpoint/2010/main" val="35296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EBC1F8-0D0C-254C-A12D-F94A9B34C97E}" type="datetimeFigureOut">
              <a:rPr lang="en-US" smtClean="0"/>
              <a:t>6/8/2016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31D0FF-EC09-DB47-B790-6C0B55E39DE4}" type="slidenum">
              <a:rPr lang="en-US" smtClean="0"/>
              <a:t>‹#›</a:t>
            </a:fld>
            <a:endParaRPr lang="en-US" dirty="0"/>
          </a:p>
        </p:txBody>
      </p:sp>
    </p:spTree>
    <p:extLst>
      <p:ext uri="{BB962C8B-B14F-4D97-AF65-F5344CB8AC3E}">
        <p14:creationId xmlns:p14="http://schemas.microsoft.com/office/powerpoint/2010/main" val="264709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bitly.com/UPHRHFW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chung@up.edu"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mailto:jenkinsw@up.edu"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up.edu/titlei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chung@up.ed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mailto:jenkinsw@up.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chung@up.edu"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mailto:jenkinsw@up.edu"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uportland.qualtrics.com/SE/?SID=SV_ezdkdlb5FqwMWLH"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up.edu/publicsafety"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312234"/>
            <a:ext cx="8686800" cy="5943600"/>
          </a:xfrm>
          <a:prstGeom prst="rect">
            <a:avLst/>
          </a:prstGeom>
        </p:spPr>
      </p:pic>
      <p:sp>
        <p:nvSpPr>
          <p:cNvPr id="3" name="Title 2"/>
          <p:cNvSpPr>
            <a:spLocks noGrp="1"/>
          </p:cNvSpPr>
          <p:nvPr>
            <p:ph type="title"/>
          </p:nvPr>
        </p:nvSpPr>
        <p:spPr>
          <a:xfrm>
            <a:off x="457200" y="854681"/>
            <a:ext cx="8229600" cy="2642839"/>
          </a:xfrm>
        </p:spPr>
        <p:txBody>
          <a:bodyPr>
            <a:noAutofit/>
          </a:bodyPr>
          <a:lstStyle/>
          <a:p>
            <a:r>
              <a:rPr lang="en-US" sz="5300" b="1" dirty="0" smtClean="0"/>
              <a:t>Unlawful Discrimination, Sexual Harassment, Title IX </a:t>
            </a:r>
            <a:r>
              <a:rPr lang="en-US" sz="5300" b="1" dirty="0"/>
              <a:t/>
            </a:r>
            <a:br>
              <a:rPr lang="en-US" sz="5300" b="1" dirty="0"/>
            </a:br>
            <a:r>
              <a:rPr lang="en-US" sz="5300" b="1" dirty="0"/>
              <a:t>&amp;</a:t>
            </a:r>
            <a:br>
              <a:rPr lang="en-US" sz="5300" b="1" dirty="0"/>
            </a:br>
            <a:r>
              <a:rPr lang="en-US" sz="5300" b="1" dirty="0"/>
              <a:t>Workplace Violence Training</a:t>
            </a:r>
          </a:p>
        </p:txBody>
      </p:sp>
      <p:sp>
        <p:nvSpPr>
          <p:cNvPr id="4" name="Content Placeholder 3"/>
          <p:cNvSpPr>
            <a:spLocks noGrp="1"/>
          </p:cNvSpPr>
          <p:nvPr>
            <p:ph idx="1"/>
          </p:nvPr>
        </p:nvSpPr>
        <p:spPr>
          <a:xfrm>
            <a:off x="457200" y="2631688"/>
            <a:ext cx="8229600" cy="3494475"/>
          </a:xfrm>
        </p:spPr>
        <p:txBody>
          <a:bodyPr/>
          <a:lstStyle/>
          <a:p>
            <a:pPr marL="0" indent="0">
              <a:buNone/>
            </a:pPr>
            <a:endParaRPr lang="en-US" dirty="0">
              <a:solidFill>
                <a:srgbClr val="0033CC"/>
              </a:solidFill>
            </a:endParaRPr>
          </a:p>
        </p:txBody>
      </p:sp>
    </p:spTree>
    <p:extLst>
      <p:ext uri="{BB962C8B-B14F-4D97-AF65-F5344CB8AC3E}">
        <p14:creationId xmlns:p14="http://schemas.microsoft.com/office/powerpoint/2010/main" val="36848741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7"/>
            <a:ext cx="8229600" cy="1453801"/>
          </a:xfrm>
        </p:spPr>
        <p:txBody>
          <a:bodyPr>
            <a:normAutofit/>
          </a:bodyPr>
          <a:lstStyle/>
          <a:p>
            <a:r>
              <a:rPr lang="en-US" sz="3300" b="1" u="sng" dirty="0" smtClean="0"/>
              <a:t>Unlawful Discrimination &amp; Sexual Harassment</a:t>
            </a:r>
            <a:r>
              <a:rPr lang="en-US" b="1" dirty="0" smtClean="0"/>
              <a:t/>
            </a:r>
            <a:br>
              <a:rPr lang="en-US" b="1" dirty="0" smtClean="0"/>
            </a:br>
            <a:endParaRPr lang="en-US" i="1" dirty="0"/>
          </a:p>
        </p:txBody>
      </p:sp>
      <p:sp>
        <p:nvSpPr>
          <p:cNvPr id="4" name="Content Placeholder 3"/>
          <p:cNvSpPr>
            <a:spLocks noGrp="1"/>
          </p:cNvSpPr>
          <p:nvPr>
            <p:ph idx="1"/>
          </p:nvPr>
        </p:nvSpPr>
        <p:spPr/>
        <p:txBody>
          <a:bodyPr>
            <a:normAutofit fontScale="92500" lnSpcReduction="20000"/>
          </a:bodyPr>
          <a:lstStyle/>
          <a:p>
            <a:pPr marL="0" indent="0">
              <a:buNone/>
            </a:pPr>
            <a:r>
              <a:rPr lang="en-US" sz="2500" dirty="0" smtClean="0"/>
              <a:t>Is it okay if the employee subjected to the discriminatory or sexually harassing conduct is open to, agreeable to, or participates in such conduct?</a:t>
            </a:r>
          </a:p>
          <a:p>
            <a:pPr marL="0" indent="0">
              <a:buNone/>
            </a:pPr>
            <a:endParaRPr lang="en-US" sz="2500" dirty="0"/>
          </a:p>
          <a:p>
            <a:pPr marL="0" indent="0">
              <a:buNone/>
            </a:pPr>
            <a:r>
              <a:rPr lang="en-US" sz="2500" b="1" dirty="0" smtClean="0">
                <a:solidFill>
                  <a:srgbClr val="FF0000"/>
                </a:solidFill>
              </a:rPr>
              <a:t>No. </a:t>
            </a:r>
          </a:p>
          <a:p>
            <a:pPr marL="0" indent="0">
              <a:buNone/>
            </a:pPr>
            <a:endParaRPr lang="en-US" sz="2500" dirty="0"/>
          </a:p>
          <a:p>
            <a:pPr marL="0" indent="0">
              <a:buNone/>
            </a:pPr>
            <a:r>
              <a:rPr lang="en-US" sz="2500" dirty="0" smtClean="0"/>
              <a:t>Submission to unlawful conduct cannot explicitly or implicitly be made a term or condition of employment no matter what. </a:t>
            </a:r>
            <a:r>
              <a:rPr lang="en-US" sz="2500" dirty="0"/>
              <a:t>Such conduct can still have the effect of unreasonably interfering with an employee’s work performance or of creating an intimidating, hostile, or offensive work environment</a:t>
            </a:r>
            <a:r>
              <a:rPr lang="en-US" sz="2500" dirty="0" smtClean="0"/>
              <a:t>.</a:t>
            </a:r>
          </a:p>
          <a:p>
            <a:pPr marL="0" indent="0">
              <a:buNone/>
            </a:pPr>
            <a:endParaRPr lang="en-US" sz="2500" dirty="0" smtClean="0"/>
          </a:p>
          <a:p>
            <a:pPr marL="0" indent="0">
              <a:buNone/>
            </a:pPr>
            <a:r>
              <a:rPr lang="en-US" sz="2500" b="1" dirty="0" smtClean="0">
                <a:solidFill>
                  <a:srgbClr val="FF0000"/>
                </a:solidFill>
              </a:rPr>
              <a:t>This is unlawful.</a:t>
            </a:r>
            <a:endParaRPr lang="en-US" sz="2500" b="1" dirty="0">
              <a:solidFill>
                <a:srgbClr val="FF0000"/>
              </a:solidFill>
            </a:endParaRPr>
          </a:p>
          <a:p>
            <a:pPr marL="0" indent="0">
              <a:buNone/>
            </a:pPr>
            <a:endParaRPr lang="en-US" sz="2500" dirty="0" smtClean="0"/>
          </a:p>
          <a:p>
            <a:pPr marL="0" indent="0">
              <a:buNone/>
            </a:pPr>
            <a:endParaRPr lang="en-US" sz="2500" dirty="0"/>
          </a:p>
          <a:p>
            <a:pPr marL="0" indent="0">
              <a:buNone/>
            </a:pPr>
            <a:endParaRPr lang="en-US" sz="2500" dirty="0" smtClean="0"/>
          </a:p>
          <a:p>
            <a:pPr marL="0" indent="0">
              <a:buNone/>
            </a:pPr>
            <a:endParaRPr lang="en-US" sz="2500" dirty="0"/>
          </a:p>
          <a:p>
            <a:pPr marL="0" indent="0">
              <a:buNone/>
            </a:pPr>
            <a:endParaRPr lang="en-US" sz="2500" dirty="0"/>
          </a:p>
        </p:txBody>
      </p:sp>
    </p:spTree>
    <p:extLst>
      <p:ext uri="{BB962C8B-B14F-4D97-AF65-F5344CB8AC3E}">
        <p14:creationId xmlns:p14="http://schemas.microsoft.com/office/powerpoint/2010/main" val="87528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50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250"/>
                                  </p:stCondLst>
                                  <p:iterate type="wd">
                                    <p:tmAbs val="500"/>
                                  </p:iterate>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250"/>
                                  </p:stCondLst>
                                  <p:iterate type="wd">
                                    <p:tmAbs val="500"/>
                                  </p:iterate>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8" presetClass="emph" presetSubtype="0" fill="hold" nodeType="clickEffect">
                                  <p:stCondLst>
                                    <p:cond delay="0"/>
                                  </p:stCondLst>
                                  <p:iterate type="wd">
                                    <p:tmPct val="4000"/>
                                  </p:iterate>
                                  <p:childTnLst>
                                    <p:set>
                                      <p:cBhvr override="childStyle">
                                        <p:cTn id="18" dur="500" fill="hold"/>
                                        <p:tgtEl>
                                          <p:spTgt spid="4">
                                            <p:txEl>
                                              <p:pRg st="6" end="6"/>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7"/>
            <a:ext cx="8229600" cy="1453801"/>
          </a:xfrm>
        </p:spPr>
        <p:txBody>
          <a:bodyPr>
            <a:normAutofit/>
          </a:bodyPr>
          <a:lstStyle/>
          <a:p>
            <a:r>
              <a:rPr lang="en-US" sz="3300" b="1" u="sng" dirty="0" smtClean="0"/>
              <a:t>Unlawful Discrimination &amp; Sexual Harassment</a:t>
            </a:r>
            <a:r>
              <a:rPr lang="en-US" b="1" dirty="0" smtClean="0"/>
              <a:t/>
            </a:r>
            <a:br>
              <a:rPr lang="en-US" b="1" dirty="0" smtClean="0"/>
            </a:br>
            <a:endParaRPr lang="en-US" i="1" dirty="0"/>
          </a:p>
        </p:txBody>
      </p:sp>
      <p:sp>
        <p:nvSpPr>
          <p:cNvPr id="4" name="Content Placeholder 3"/>
          <p:cNvSpPr>
            <a:spLocks noGrp="1"/>
          </p:cNvSpPr>
          <p:nvPr>
            <p:ph idx="1"/>
          </p:nvPr>
        </p:nvSpPr>
        <p:spPr/>
        <p:txBody>
          <a:bodyPr>
            <a:normAutofit fontScale="85000" lnSpcReduction="10000"/>
          </a:bodyPr>
          <a:lstStyle/>
          <a:p>
            <a:pPr marL="0" indent="0">
              <a:buNone/>
            </a:pPr>
            <a:r>
              <a:rPr lang="en-US" sz="2500" dirty="0" smtClean="0"/>
              <a:t>Is it okay if non-supervisory coworkers were just joking around when they told the offensive stories, they did not mean to be offensive to anyone, not all the coworkers in the vicinity were offended, and the complaining coworker is one of those “sensitive types”?</a:t>
            </a:r>
          </a:p>
          <a:p>
            <a:pPr marL="0" indent="0">
              <a:buNone/>
            </a:pPr>
            <a:endParaRPr lang="en-US" sz="2500" dirty="0"/>
          </a:p>
          <a:p>
            <a:pPr marL="0" indent="0">
              <a:buNone/>
            </a:pPr>
            <a:r>
              <a:rPr lang="en-US" sz="2500" b="1" dirty="0" smtClean="0">
                <a:solidFill>
                  <a:srgbClr val="FF0000"/>
                </a:solidFill>
              </a:rPr>
              <a:t>No. </a:t>
            </a:r>
          </a:p>
          <a:p>
            <a:pPr marL="0" indent="0">
              <a:buNone/>
            </a:pPr>
            <a:endParaRPr lang="en-US" sz="2500" dirty="0"/>
          </a:p>
          <a:p>
            <a:pPr marL="0" indent="0">
              <a:buNone/>
            </a:pPr>
            <a:r>
              <a:rPr lang="en-US" sz="2500" dirty="0"/>
              <a:t>Submission to unlawful conduct cannot explicitly or implicitly be made a term or condition of employment no matter what. Such conduct can still have the effect of unreasonably interfering with an employee’s work performance or of creating an intimidating, hostile, or offensive work environment</a:t>
            </a:r>
            <a:r>
              <a:rPr lang="en-US" sz="2500" dirty="0" smtClean="0"/>
              <a:t>.</a:t>
            </a:r>
          </a:p>
          <a:p>
            <a:pPr marL="0" indent="0">
              <a:buNone/>
            </a:pPr>
            <a:endParaRPr lang="en-US" sz="2500" dirty="0"/>
          </a:p>
          <a:p>
            <a:pPr marL="0" indent="0">
              <a:buNone/>
            </a:pPr>
            <a:r>
              <a:rPr lang="en-US" sz="2500" b="1" dirty="0" smtClean="0">
                <a:solidFill>
                  <a:srgbClr val="FF0000"/>
                </a:solidFill>
              </a:rPr>
              <a:t>This is unlawful.</a:t>
            </a:r>
            <a:endParaRPr lang="en-US" sz="2500" b="1" dirty="0">
              <a:solidFill>
                <a:srgbClr val="FF0000"/>
              </a:solidFill>
            </a:endParaRPr>
          </a:p>
          <a:p>
            <a:pPr marL="0" indent="0">
              <a:buNone/>
            </a:pPr>
            <a:endParaRPr lang="en-US" sz="2500" dirty="0"/>
          </a:p>
          <a:p>
            <a:pPr marL="0" indent="0">
              <a:buNone/>
            </a:pPr>
            <a:endParaRPr lang="en-US" sz="2500" dirty="0" smtClean="0"/>
          </a:p>
          <a:p>
            <a:pPr marL="0" indent="0">
              <a:buNone/>
            </a:pPr>
            <a:endParaRPr lang="en-US" sz="2500" dirty="0"/>
          </a:p>
          <a:p>
            <a:pPr marL="0" indent="0">
              <a:buNone/>
            </a:pPr>
            <a:endParaRPr lang="en-US" sz="2500" dirty="0"/>
          </a:p>
        </p:txBody>
      </p:sp>
    </p:spTree>
    <p:extLst>
      <p:ext uri="{BB962C8B-B14F-4D97-AF65-F5344CB8AC3E}">
        <p14:creationId xmlns:p14="http://schemas.microsoft.com/office/powerpoint/2010/main" val="230945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50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250"/>
                                  </p:stCondLst>
                                  <p:iterate type="wd">
                                    <p:tmAbs val="500"/>
                                  </p:iterate>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250"/>
                                  </p:stCondLst>
                                  <p:iterate type="wd">
                                    <p:tmAbs val="500"/>
                                  </p:iterate>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8" presetClass="emph" presetSubtype="0" fill="hold" nodeType="clickEffect">
                                  <p:stCondLst>
                                    <p:cond delay="250"/>
                                  </p:stCondLst>
                                  <p:iterate type="wd">
                                    <p:tmPct val="4000"/>
                                  </p:iterate>
                                  <p:childTnLst>
                                    <p:set>
                                      <p:cBhvr override="childStyle">
                                        <p:cTn id="18" dur="500" fill="hold"/>
                                        <p:tgtEl>
                                          <p:spTgt spid="4">
                                            <p:txEl>
                                              <p:pRg st="6" end="6"/>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7"/>
            <a:ext cx="8229600" cy="1453801"/>
          </a:xfrm>
        </p:spPr>
        <p:txBody>
          <a:bodyPr>
            <a:normAutofit/>
          </a:bodyPr>
          <a:lstStyle/>
          <a:p>
            <a:r>
              <a:rPr lang="en-US" sz="3300" b="1" u="sng" dirty="0" smtClean="0"/>
              <a:t>Unlawful Discrimination &amp; Sexual Harassment</a:t>
            </a:r>
            <a:r>
              <a:rPr lang="en-US" b="1" dirty="0" smtClean="0"/>
              <a:t/>
            </a:r>
            <a:br>
              <a:rPr lang="en-US" b="1" dirty="0" smtClean="0"/>
            </a:br>
            <a:endParaRPr lang="en-US" i="1" dirty="0"/>
          </a:p>
        </p:txBody>
      </p:sp>
      <p:sp>
        <p:nvSpPr>
          <p:cNvPr id="4" name="Content Placeholder 3"/>
          <p:cNvSpPr>
            <a:spLocks noGrp="1"/>
          </p:cNvSpPr>
          <p:nvPr>
            <p:ph idx="1"/>
          </p:nvPr>
        </p:nvSpPr>
        <p:spPr/>
        <p:txBody>
          <a:bodyPr>
            <a:normAutofit lnSpcReduction="10000"/>
          </a:bodyPr>
          <a:lstStyle/>
          <a:p>
            <a:pPr marL="0" indent="0">
              <a:buNone/>
            </a:pPr>
            <a:r>
              <a:rPr lang="en-US" sz="2500" dirty="0" smtClean="0"/>
              <a:t>What should employees do to comply with the University’s “Unlawful </a:t>
            </a:r>
            <a:r>
              <a:rPr lang="en-US" sz="2500" dirty="0"/>
              <a:t>D</a:t>
            </a:r>
            <a:r>
              <a:rPr lang="en-US" sz="2500" dirty="0" smtClean="0"/>
              <a:t>iscrimination and </a:t>
            </a:r>
            <a:r>
              <a:rPr lang="en-US" sz="2500" dirty="0"/>
              <a:t>H</a:t>
            </a:r>
            <a:r>
              <a:rPr lang="en-US" sz="2500" dirty="0" smtClean="0"/>
              <a:t>arassment </a:t>
            </a:r>
            <a:r>
              <a:rPr lang="en-US" sz="2500" dirty="0"/>
              <a:t>F</a:t>
            </a:r>
            <a:r>
              <a:rPr lang="en-US" sz="2500" dirty="0" smtClean="0"/>
              <a:t>ree </a:t>
            </a:r>
            <a:r>
              <a:rPr lang="en-US" sz="2500" dirty="0"/>
              <a:t>W</a:t>
            </a:r>
            <a:r>
              <a:rPr lang="en-US" sz="2500" dirty="0" smtClean="0"/>
              <a:t>ork Environment” policy?</a:t>
            </a:r>
          </a:p>
          <a:p>
            <a:pPr marL="0" indent="0">
              <a:buNone/>
            </a:pPr>
            <a:endParaRPr lang="en-US" sz="2500" dirty="0" smtClean="0"/>
          </a:p>
          <a:p>
            <a:pPr marL="457200" indent="-457200">
              <a:buAutoNum type="arabicPeriod"/>
            </a:pPr>
            <a:r>
              <a:rPr lang="en-US" sz="2500" dirty="0" smtClean="0"/>
              <a:t>Review the </a:t>
            </a:r>
            <a:r>
              <a:rPr lang="en-US" sz="2500" dirty="0"/>
              <a:t>University’s policy </a:t>
            </a:r>
            <a:r>
              <a:rPr lang="en-US" sz="2500" dirty="0" smtClean="0"/>
              <a:t>at</a:t>
            </a:r>
            <a:r>
              <a:rPr lang="en-US" sz="2500" dirty="0"/>
              <a:t>: </a:t>
            </a:r>
            <a:r>
              <a:rPr lang="en-US" sz="2500" dirty="0" smtClean="0">
                <a:hlinkClick r:id="rId3"/>
              </a:rPr>
              <a:t>www.bitly.com/UPHRHFWE</a:t>
            </a:r>
            <a:endParaRPr lang="en-US" sz="2500" dirty="0" smtClean="0"/>
          </a:p>
          <a:p>
            <a:pPr marL="457200" indent="-457200">
              <a:buAutoNum type="arabicPeriod"/>
            </a:pPr>
            <a:endParaRPr lang="en-US" sz="2500" dirty="0" smtClean="0"/>
          </a:p>
          <a:p>
            <a:pPr marL="457200" indent="-457200">
              <a:buAutoNum type="arabicPeriod"/>
            </a:pPr>
            <a:r>
              <a:rPr lang="en-US" sz="2500" dirty="0" smtClean="0"/>
              <a:t>Do not engage in any direct or indirect violations of UP’s unlawful discrimination and sexual harassment policy towards or in connection with other UP employees, students, vendors/contractors, visitors, or any other person who is part of or engaging with the UP community. </a:t>
            </a:r>
          </a:p>
          <a:p>
            <a:pPr marL="0" indent="0">
              <a:buNone/>
            </a:pPr>
            <a:endParaRPr lang="en-US" sz="2500" b="1" dirty="0" smtClean="0">
              <a:solidFill>
                <a:srgbClr val="FF0000"/>
              </a:solidFill>
            </a:endParaRPr>
          </a:p>
          <a:p>
            <a:pPr marL="0" indent="0">
              <a:buNone/>
            </a:pPr>
            <a:endParaRPr lang="en-US" sz="2500" dirty="0"/>
          </a:p>
          <a:p>
            <a:pPr marL="0" indent="0">
              <a:buNone/>
            </a:pPr>
            <a:endParaRPr lang="en-US" sz="2500" dirty="0"/>
          </a:p>
          <a:p>
            <a:pPr marL="0" indent="0">
              <a:buNone/>
            </a:pPr>
            <a:endParaRPr lang="en-US" sz="2500" dirty="0" smtClean="0"/>
          </a:p>
          <a:p>
            <a:pPr marL="0" indent="0">
              <a:buNone/>
            </a:pPr>
            <a:endParaRPr lang="en-US" sz="2500" dirty="0"/>
          </a:p>
          <a:p>
            <a:pPr marL="0" indent="0">
              <a:buNone/>
            </a:pPr>
            <a:endParaRPr lang="en-US" sz="2500" dirty="0"/>
          </a:p>
        </p:txBody>
      </p:sp>
    </p:spTree>
    <p:extLst>
      <p:ext uri="{BB962C8B-B14F-4D97-AF65-F5344CB8AC3E}">
        <p14:creationId xmlns:p14="http://schemas.microsoft.com/office/powerpoint/2010/main" val="19251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25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250"/>
                                  </p:stCondLst>
                                  <p:iterate type="wd">
                                    <p:tmAbs val="500"/>
                                  </p:iterate>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7"/>
            <a:ext cx="8229600" cy="1453801"/>
          </a:xfrm>
        </p:spPr>
        <p:txBody>
          <a:bodyPr>
            <a:normAutofit/>
          </a:bodyPr>
          <a:lstStyle/>
          <a:p>
            <a:r>
              <a:rPr lang="en-US" sz="3300" b="1" u="sng" dirty="0" smtClean="0"/>
              <a:t>Unlawful Discrimination &amp; Sexual Harassment</a:t>
            </a:r>
            <a:r>
              <a:rPr lang="en-US" b="1" dirty="0" smtClean="0"/>
              <a:t/>
            </a:r>
            <a:br>
              <a:rPr lang="en-US" b="1" dirty="0" smtClean="0"/>
            </a:br>
            <a:endParaRPr lang="en-US" i="1" dirty="0"/>
          </a:p>
        </p:txBody>
      </p:sp>
      <p:sp>
        <p:nvSpPr>
          <p:cNvPr id="4" name="Content Placeholder 3"/>
          <p:cNvSpPr>
            <a:spLocks noGrp="1"/>
          </p:cNvSpPr>
          <p:nvPr>
            <p:ph idx="1"/>
          </p:nvPr>
        </p:nvSpPr>
        <p:spPr/>
        <p:txBody>
          <a:bodyPr>
            <a:normAutofit/>
          </a:bodyPr>
          <a:lstStyle/>
          <a:p>
            <a:pPr marL="0" indent="0">
              <a:buNone/>
            </a:pPr>
            <a:r>
              <a:rPr lang="en-US" sz="2500" dirty="0" smtClean="0"/>
              <a:t>What should you do if you have any concerns about unlawful discrimination or sexual harassment of any person who is part of or engaging in the UP community?</a:t>
            </a:r>
          </a:p>
          <a:p>
            <a:pPr marL="0" indent="0">
              <a:buNone/>
            </a:pPr>
            <a:endParaRPr lang="en-US" sz="2500" dirty="0" smtClean="0"/>
          </a:p>
          <a:p>
            <a:pPr marL="0" indent="0" algn="ctr">
              <a:buNone/>
            </a:pPr>
            <a:r>
              <a:rPr lang="en-US" sz="2500" b="1" dirty="0" smtClean="0">
                <a:solidFill>
                  <a:srgbClr val="FF0000"/>
                </a:solidFill>
              </a:rPr>
              <a:t>Contact HR immediately</a:t>
            </a:r>
          </a:p>
          <a:p>
            <a:pPr marL="0" indent="0">
              <a:buNone/>
            </a:pPr>
            <a:endParaRPr lang="en-US" sz="2500" b="1" dirty="0" smtClean="0">
              <a:solidFill>
                <a:srgbClr val="FF0000"/>
              </a:solidFill>
            </a:endParaRPr>
          </a:p>
          <a:p>
            <a:pPr marL="0" indent="0">
              <a:buNone/>
            </a:pPr>
            <a:r>
              <a:rPr lang="en-US" sz="2500" dirty="0" smtClean="0"/>
              <a:t>Sandy Chung, Director of HR: </a:t>
            </a:r>
            <a:r>
              <a:rPr lang="en-US" sz="2500" dirty="0" smtClean="0">
                <a:hlinkClick r:id="rId3"/>
              </a:rPr>
              <a:t>chung@up.edu</a:t>
            </a:r>
            <a:r>
              <a:rPr lang="en-US" sz="2500" dirty="0" smtClean="0"/>
              <a:t>; ext. 8987</a:t>
            </a:r>
          </a:p>
          <a:p>
            <a:pPr marL="0" indent="0">
              <a:buNone/>
            </a:pPr>
            <a:endParaRPr lang="en-US" sz="2500" dirty="0"/>
          </a:p>
          <a:p>
            <a:pPr marL="0" indent="0">
              <a:buNone/>
            </a:pPr>
            <a:r>
              <a:rPr lang="en-US" sz="2500" dirty="0" smtClean="0"/>
              <a:t>Bill Jenkins, Asst. Director of HR: </a:t>
            </a:r>
            <a:r>
              <a:rPr lang="en-US" sz="2500" dirty="0" smtClean="0">
                <a:hlinkClick r:id="rId4"/>
              </a:rPr>
              <a:t>jenkinsw@up.edu</a:t>
            </a:r>
            <a:r>
              <a:rPr lang="en-US" sz="2500" dirty="0" smtClean="0"/>
              <a:t>; ext. 8784 </a:t>
            </a:r>
            <a:endParaRPr lang="en-US" sz="2500" dirty="0"/>
          </a:p>
          <a:p>
            <a:pPr marL="0" indent="0">
              <a:buNone/>
            </a:pPr>
            <a:endParaRPr lang="en-US" sz="2500" dirty="0"/>
          </a:p>
          <a:p>
            <a:pPr marL="0" indent="0">
              <a:buNone/>
            </a:pPr>
            <a:endParaRPr lang="en-US" sz="2500" dirty="0" smtClean="0"/>
          </a:p>
          <a:p>
            <a:pPr marL="0" indent="0">
              <a:buNone/>
            </a:pPr>
            <a:endParaRPr lang="en-US" sz="2500" dirty="0"/>
          </a:p>
          <a:p>
            <a:pPr marL="0" indent="0">
              <a:buNone/>
            </a:pPr>
            <a:endParaRPr lang="en-US" sz="2500" dirty="0"/>
          </a:p>
        </p:txBody>
      </p:sp>
    </p:spTree>
    <p:extLst>
      <p:ext uri="{BB962C8B-B14F-4D97-AF65-F5344CB8AC3E}">
        <p14:creationId xmlns:p14="http://schemas.microsoft.com/office/powerpoint/2010/main" val="245890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7"/>
            <a:ext cx="8229600" cy="1453801"/>
          </a:xfrm>
        </p:spPr>
        <p:txBody>
          <a:bodyPr>
            <a:normAutofit fontScale="90000"/>
          </a:bodyPr>
          <a:lstStyle/>
          <a:p>
            <a:r>
              <a:rPr lang="en-US" sz="3300" b="1" u="sng" dirty="0" smtClean="0"/>
              <a:t>Unlawful Discrimination &amp; Sexual Harassment – Duties of Managers &amp; Supervisors</a:t>
            </a:r>
            <a:r>
              <a:rPr lang="en-US" b="1" dirty="0" smtClean="0"/>
              <a:t/>
            </a:r>
            <a:br>
              <a:rPr lang="en-US" b="1" dirty="0" smtClean="0"/>
            </a:br>
            <a:endParaRPr lang="en-US" i="1" dirty="0"/>
          </a:p>
        </p:txBody>
      </p:sp>
      <p:sp>
        <p:nvSpPr>
          <p:cNvPr id="4" name="Content Placeholder 3"/>
          <p:cNvSpPr>
            <a:spLocks noGrp="1"/>
          </p:cNvSpPr>
          <p:nvPr>
            <p:ph idx="1"/>
          </p:nvPr>
        </p:nvSpPr>
        <p:spPr/>
        <p:txBody>
          <a:bodyPr>
            <a:normAutofit/>
          </a:bodyPr>
          <a:lstStyle/>
          <a:p>
            <a:pPr marL="0" indent="0">
              <a:buNone/>
            </a:pPr>
            <a:r>
              <a:rPr lang="en-US" sz="2500" dirty="0" smtClean="0"/>
              <a:t>Managers and supervisors have a legal duty to report potential unlawful discrimination or sexual harassment to HR.</a:t>
            </a:r>
          </a:p>
          <a:p>
            <a:pPr marL="0" indent="0">
              <a:buNone/>
            </a:pPr>
            <a:endParaRPr lang="en-US" sz="2500" dirty="0" smtClean="0"/>
          </a:p>
          <a:p>
            <a:r>
              <a:rPr lang="en-US" sz="2500" dirty="0"/>
              <a:t>R</a:t>
            </a:r>
            <a:r>
              <a:rPr lang="en-US" sz="2500" dirty="0" smtClean="0"/>
              <a:t>eports should be made to HR even if manager/supervisor did not personally observe or hear the incident or concern.</a:t>
            </a:r>
          </a:p>
          <a:p>
            <a:endParaRPr lang="en-US" sz="2500" dirty="0" smtClean="0"/>
          </a:p>
          <a:p>
            <a:r>
              <a:rPr lang="en-US" sz="2500" dirty="0" smtClean="0"/>
              <a:t>Reports should be made to HR even if manager/supervisor is not sure if anything unlawful or prohibited occurred.</a:t>
            </a:r>
          </a:p>
          <a:p>
            <a:endParaRPr lang="en-US" sz="2500" dirty="0" smtClean="0"/>
          </a:p>
          <a:p>
            <a:r>
              <a:rPr lang="en-US" sz="2500" dirty="0" smtClean="0"/>
              <a:t>Reports to HR should be made ASAP.</a:t>
            </a:r>
          </a:p>
          <a:p>
            <a:pPr marL="0" indent="0">
              <a:buNone/>
            </a:pPr>
            <a:endParaRPr lang="en-US" sz="2500" dirty="0"/>
          </a:p>
          <a:p>
            <a:pPr marL="0" indent="0">
              <a:buNone/>
            </a:pPr>
            <a:endParaRPr lang="en-US" sz="2500" dirty="0" smtClean="0"/>
          </a:p>
          <a:p>
            <a:pPr marL="0" indent="0">
              <a:buNone/>
            </a:pPr>
            <a:endParaRPr lang="en-US" sz="2500" dirty="0"/>
          </a:p>
          <a:p>
            <a:pPr marL="0" indent="0">
              <a:buNone/>
            </a:pPr>
            <a:endParaRPr lang="en-US" sz="2500" dirty="0"/>
          </a:p>
        </p:txBody>
      </p:sp>
    </p:spTree>
    <p:extLst>
      <p:ext uri="{BB962C8B-B14F-4D97-AF65-F5344CB8AC3E}">
        <p14:creationId xmlns:p14="http://schemas.microsoft.com/office/powerpoint/2010/main" val="149383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25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25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25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7"/>
            <a:ext cx="8229600" cy="1453801"/>
          </a:xfrm>
        </p:spPr>
        <p:txBody>
          <a:bodyPr>
            <a:normAutofit fontScale="90000"/>
          </a:bodyPr>
          <a:lstStyle/>
          <a:p>
            <a:r>
              <a:rPr lang="en-US" sz="3300" b="1" u="sng" dirty="0" smtClean="0"/>
              <a:t>Unlawful Discrimination &amp; Sexual Harassment – Duties of Managers &amp; Supervisors</a:t>
            </a:r>
            <a:r>
              <a:rPr lang="en-US" b="1" dirty="0" smtClean="0"/>
              <a:t/>
            </a:r>
            <a:br>
              <a:rPr lang="en-US" b="1" dirty="0" smtClean="0"/>
            </a:br>
            <a:endParaRPr lang="en-US" i="1" dirty="0"/>
          </a:p>
        </p:txBody>
      </p:sp>
      <p:sp>
        <p:nvSpPr>
          <p:cNvPr id="4" name="Content Placeholder 3"/>
          <p:cNvSpPr>
            <a:spLocks noGrp="1"/>
          </p:cNvSpPr>
          <p:nvPr>
            <p:ph idx="1"/>
          </p:nvPr>
        </p:nvSpPr>
        <p:spPr/>
        <p:txBody>
          <a:bodyPr>
            <a:normAutofit fontScale="92500" lnSpcReduction="10000"/>
          </a:bodyPr>
          <a:lstStyle/>
          <a:p>
            <a:pPr marL="0" indent="0">
              <a:buNone/>
            </a:pPr>
            <a:r>
              <a:rPr lang="en-US" sz="2500" dirty="0" smtClean="0"/>
              <a:t>Managers and supervisors have a legal duty to report potential unlawful discrimination or sexual harassment to HR.</a:t>
            </a:r>
          </a:p>
          <a:p>
            <a:pPr marL="0" indent="0">
              <a:buNone/>
            </a:pPr>
            <a:endParaRPr lang="en-US" sz="2500" dirty="0" smtClean="0"/>
          </a:p>
          <a:p>
            <a:r>
              <a:rPr lang="en-US" sz="2500" dirty="0" smtClean="0"/>
              <a:t>Increasingly, states and courts are holding managers/supervisors personally liable in situations involving unlawful discrimination or sexual harassment.</a:t>
            </a:r>
          </a:p>
          <a:p>
            <a:endParaRPr lang="en-US" sz="2500" dirty="0" smtClean="0"/>
          </a:p>
          <a:p>
            <a:r>
              <a:rPr lang="en-US" sz="2500" dirty="0" smtClean="0"/>
              <a:t>Best form of prevention and protection is to report any and all potential concerns to HR – no matter how big or small.</a:t>
            </a:r>
          </a:p>
          <a:p>
            <a:endParaRPr lang="en-US" sz="2500" dirty="0" smtClean="0"/>
          </a:p>
          <a:p>
            <a:r>
              <a:rPr lang="en-US" sz="2500" dirty="0" smtClean="0"/>
              <a:t>Managers/supervisors cannot guarantee confidentiality regarding such concerns to employees or students.</a:t>
            </a:r>
            <a:endParaRPr lang="en-US" sz="2500" dirty="0"/>
          </a:p>
          <a:p>
            <a:pPr marL="0" indent="0">
              <a:buNone/>
            </a:pPr>
            <a:endParaRPr lang="en-US" sz="2500" dirty="0"/>
          </a:p>
          <a:p>
            <a:pPr marL="0" indent="0">
              <a:buNone/>
            </a:pPr>
            <a:endParaRPr lang="en-US" sz="2500" dirty="0" smtClean="0"/>
          </a:p>
          <a:p>
            <a:pPr marL="0" indent="0">
              <a:buNone/>
            </a:pPr>
            <a:endParaRPr lang="en-US" sz="2500" dirty="0"/>
          </a:p>
          <a:p>
            <a:pPr marL="0" indent="0">
              <a:buNone/>
            </a:pPr>
            <a:endParaRPr lang="en-US" sz="2500" dirty="0"/>
          </a:p>
        </p:txBody>
      </p:sp>
    </p:spTree>
    <p:extLst>
      <p:ext uri="{BB962C8B-B14F-4D97-AF65-F5344CB8AC3E}">
        <p14:creationId xmlns:p14="http://schemas.microsoft.com/office/powerpoint/2010/main" val="84309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25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25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25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7"/>
            <a:ext cx="8229600" cy="1453801"/>
          </a:xfrm>
        </p:spPr>
        <p:txBody>
          <a:bodyPr>
            <a:normAutofit fontScale="90000"/>
          </a:bodyPr>
          <a:lstStyle/>
          <a:p>
            <a:r>
              <a:rPr lang="en-US" sz="3300" b="1" u="sng" dirty="0" smtClean="0"/>
              <a:t>Unlawful Discrimination &amp; Sexual Harassment – Duties of Human Resources</a:t>
            </a:r>
            <a:r>
              <a:rPr lang="en-US" b="1" dirty="0" smtClean="0"/>
              <a:t/>
            </a:r>
            <a:br>
              <a:rPr lang="en-US" b="1" dirty="0" smtClean="0"/>
            </a:br>
            <a:endParaRPr lang="en-US" i="1" dirty="0"/>
          </a:p>
        </p:txBody>
      </p:sp>
      <p:sp>
        <p:nvSpPr>
          <p:cNvPr id="4" name="Content Placeholder 3"/>
          <p:cNvSpPr>
            <a:spLocks noGrp="1"/>
          </p:cNvSpPr>
          <p:nvPr>
            <p:ph idx="1"/>
          </p:nvPr>
        </p:nvSpPr>
        <p:spPr/>
        <p:txBody>
          <a:bodyPr>
            <a:normAutofit fontScale="70000" lnSpcReduction="20000"/>
          </a:bodyPr>
          <a:lstStyle/>
          <a:p>
            <a:pPr marL="0" indent="0">
              <a:buNone/>
            </a:pPr>
            <a:r>
              <a:rPr lang="en-US" sz="2500" dirty="0" smtClean="0"/>
              <a:t>When HR receives concerns or complaints about potential unlawful discrimination or sexual harassment, HR has a duty to investigate.</a:t>
            </a:r>
          </a:p>
          <a:p>
            <a:pPr marL="0" indent="0">
              <a:buNone/>
            </a:pPr>
            <a:endParaRPr lang="en-US" sz="2500" dirty="0" smtClean="0"/>
          </a:p>
          <a:p>
            <a:r>
              <a:rPr lang="en-US" sz="2500" dirty="0" smtClean="0"/>
              <a:t>That an investigation is being conducted says nothing about the legitimacy or accuracy of the concern or complaint.</a:t>
            </a:r>
          </a:p>
          <a:p>
            <a:endParaRPr lang="en-US" sz="2500" dirty="0" smtClean="0"/>
          </a:p>
          <a:p>
            <a:r>
              <a:rPr lang="en-US" sz="2500" dirty="0" smtClean="0"/>
              <a:t>Persons who may be a witness or can provide relevant information will be interviewed.</a:t>
            </a:r>
          </a:p>
          <a:p>
            <a:pPr marL="0" indent="0">
              <a:buNone/>
            </a:pPr>
            <a:endParaRPr lang="en-US" sz="2500" dirty="0" smtClean="0"/>
          </a:p>
          <a:p>
            <a:r>
              <a:rPr lang="en-US" sz="2500" dirty="0" smtClean="0"/>
              <a:t>It is prohibited to try to affect the information provided by a witness.</a:t>
            </a:r>
          </a:p>
          <a:p>
            <a:pPr marL="0" indent="0">
              <a:buNone/>
            </a:pPr>
            <a:endParaRPr lang="en-US" sz="2500" dirty="0" smtClean="0"/>
          </a:p>
          <a:p>
            <a:r>
              <a:rPr lang="en-US" sz="2500" dirty="0" smtClean="0"/>
              <a:t>It is prohibited to retaliate – act in a negative way – towards a person for making a complaint or participating in an investigation.</a:t>
            </a:r>
          </a:p>
          <a:p>
            <a:endParaRPr lang="en-US" sz="2500" dirty="0" smtClean="0"/>
          </a:p>
          <a:p>
            <a:r>
              <a:rPr lang="en-US" sz="2500" dirty="0" smtClean="0"/>
              <a:t>Managers/supervisors and HR </a:t>
            </a:r>
            <a:r>
              <a:rPr lang="en-US" sz="2500" u="sng" dirty="0" smtClean="0"/>
              <a:t>cannot</a:t>
            </a:r>
            <a:r>
              <a:rPr lang="en-US" sz="2500" dirty="0" smtClean="0"/>
              <a:t> guarantee 100% confidentiality; rather, UP’s representatives can only try to keep shared information as confidential as possible</a:t>
            </a:r>
            <a:endParaRPr lang="en-US" sz="2500" dirty="0"/>
          </a:p>
          <a:p>
            <a:pPr marL="0" indent="0">
              <a:buNone/>
            </a:pPr>
            <a:endParaRPr lang="en-US" sz="2500" dirty="0"/>
          </a:p>
          <a:p>
            <a:pPr marL="0" indent="0">
              <a:buNone/>
            </a:pPr>
            <a:endParaRPr lang="en-US" sz="2500" dirty="0" smtClean="0"/>
          </a:p>
          <a:p>
            <a:pPr marL="0" indent="0">
              <a:buNone/>
            </a:pPr>
            <a:endParaRPr lang="en-US" sz="2500" dirty="0"/>
          </a:p>
          <a:p>
            <a:pPr marL="0" indent="0">
              <a:buNone/>
            </a:pPr>
            <a:endParaRPr lang="en-US" sz="2500" dirty="0"/>
          </a:p>
        </p:txBody>
      </p:sp>
    </p:spTree>
    <p:extLst>
      <p:ext uri="{BB962C8B-B14F-4D97-AF65-F5344CB8AC3E}">
        <p14:creationId xmlns:p14="http://schemas.microsoft.com/office/powerpoint/2010/main" val="2342232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25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25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25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250"/>
                                  </p:stCondLst>
                                  <p:childTnLst>
                                    <p:set>
                                      <p:cBhvr>
                                        <p:cTn id="24" dur="1" fill="hold">
                                          <p:stCondLst>
                                            <p:cond delay="0"/>
                                          </p:stCondLst>
                                        </p:cTn>
                                        <p:tgtEl>
                                          <p:spTgt spid="4">
                                            <p:txEl>
                                              <p:pRg st="8" end="8"/>
                                            </p:txEl>
                                          </p:spTgt>
                                        </p:tgtEl>
                                        <p:attrNameLst>
                                          <p:attrName>style.visibility</p:attrName>
                                        </p:attrNameLst>
                                      </p:cBhvr>
                                      <p:to>
                                        <p:strVal val="visible"/>
                                      </p:to>
                                    </p:set>
                                    <p:anim calcmode="lin" valueType="num">
                                      <p:cBhvr additive="base">
                                        <p:cTn id="2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250"/>
                                  </p:stCondLst>
                                  <p:childTnLst>
                                    <p:set>
                                      <p:cBhvr>
                                        <p:cTn id="30" dur="1" fill="hold">
                                          <p:stCondLst>
                                            <p:cond delay="0"/>
                                          </p:stCondLst>
                                        </p:cTn>
                                        <p:tgtEl>
                                          <p:spTgt spid="4">
                                            <p:txEl>
                                              <p:pRg st="10" end="10"/>
                                            </p:txEl>
                                          </p:spTgt>
                                        </p:tgtEl>
                                        <p:attrNameLst>
                                          <p:attrName>style.visibility</p:attrName>
                                        </p:attrNameLst>
                                      </p:cBhvr>
                                      <p:to>
                                        <p:strVal val="visible"/>
                                      </p:to>
                                    </p:set>
                                    <p:anim calcmode="lin" valueType="num">
                                      <p:cBhvr additive="base">
                                        <p:cTn id="3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7"/>
            <a:ext cx="8229600" cy="1453801"/>
          </a:xfrm>
        </p:spPr>
        <p:txBody>
          <a:bodyPr>
            <a:normAutofit/>
          </a:bodyPr>
          <a:lstStyle/>
          <a:p>
            <a:r>
              <a:rPr lang="en-US" sz="3300" b="1" u="sng" dirty="0" smtClean="0"/>
              <a:t>What is Title IX?</a:t>
            </a:r>
            <a:r>
              <a:rPr lang="en-US" b="1" dirty="0" smtClean="0"/>
              <a:t/>
            </a:r>
            <a:br>
              <a:rPr lang="en-US" b="1" dirty="0" smtClean="0"/>
            </a:br>
            <a:endParaRPr lang="en-US" i="1" dirty="0"/>
          </a:p>
        </p:txBody>
      </p:sp>
      <p:sp>
        <p:nvSpPr>
          <p:cNvPr id="4" name="Content Placeholder 3"/>
          <p:cNvSpPr>
            <a:spLocks noGrp="1"/>
          </p:cNvSpPr>
          <p:nvPr>
            <p:ph idx="1"/>
          </p:nvPr>
        </p:nvSpPr>
        <p:spPr/>
        <p:txBody>
          <a:bodyPr>
            <a:normAutofit lnSpcReduction="10000"/>
          </a:bodyPr>
          <a:lstStyle/>
          <a:p>
            <a:pPr marL="0" indent="0">
              <a:buNone/>
            </a:pPr>
            <a:r>
              <a:rPr lang="en-US" sz="2500" dirty="0" smtClean="0"/>
              <a:t>Title IX is a federal law that prohibits sex or gender based or related discrimination in institutions of higher education.</a:t>
            </a:r>
          </a:p>
          <a:p>
            <a:pPr marL="0" indent="0">
              <a:buNone/>
            </a:pPr>
            <a:endParaRPr lang="en-US" sz="2500" dirty="0" smtClean="0"/>
          </a:p>
          <a:p>
            <a:r>
              <a:rPr lang="en-US" sz="2500" dirty="0" smtClean="0"/>
              <a:t>Title IX encompasses interactions involving institution and student, faculty and student, staff and student, student and student, and even institution/employee and employee.</a:t>
            </a:r>
          </a:p>
          <a:p>
            <a:endParaRPr lang="en-US" sz="2500" dirty="0" smtClean="0"/>
          </a:p>
          <a:p>
            <a:r>
              <a:rPr lang="en-US" sz="2500" dirty="0" smtClean="0"/>
              <a:t>Title IX covers everything from: inequities amongst men’s and women’s sports teams, </a:t>
            </a:r>
            <a:r>
              <a:rPr lang="en-US" sz="2500" u="sng" dirty="0" smtClean="0"/>
              <a:t>to</a:t>
            </a:r>
            <a:r>
              <a:rPr lang="en-US" sz="2500" dirty="0" smtClean="0"/>
              <a:t> sexist conduct in classrooms, </a:t>
            </a:r>
            <a:r>
              <a:rPr lang="en-US" sz="2500" u="sng" dirty="0" smtClean="0"/>
              <a:t>to</a:t>
            </a:r>
            <a:r>
              <a:rPr lang="en-US" sz="2500" dirty="0" smtClean="0"/>
              <a:t> romantic relationships between faculty/staff and students, </a:t>
            </a:r>
            <a:r>
              <a:rPr lang="en-US" sz="2500" u="sng" dirty="0" smtClean="0"/>
              <a:t>to</a:t>
            </a:r>
            <a:r>
              <a:rPr lang="en-US" sz="2500" dirty="0" smtClean="0"/>
              <a:t> sexual assault by a student towards another, and so on.</a:t>
            </a:r>
          </a:p>
          <a:p>
            <a:pPr marL="0" indent="0">
              <a:buNone/>
            </a:pPr>
            <a:endParaRPr lang="en-US" sz="2500" dirty="0" smtClean="0"/>
          </a:p>
          <a:p>
            <a:pPr marL="0" indent="0">
              <a:buNone/>
            </a:pPr>
            <a:endParaRPr lang="en-US" sz="2500" dirty="0"/>
          </a:p>
          <a:p>
            <a:pPr marL="0" indent="0">
              <a:buNone/>
            </a:pPr>
            <a:endParaRPr lang="en-US" sz="2500" dirty="0" smtClean="0"/>
          </a:p>
          <a:p>
            <a:pPr marL="0" indent="0">
              <a:buNone/>
            </a:pPr>
            <a:endParaRPr lang="en-US" sz="2500" dirty="0"/>
          </a:p>
          <a:p>
            <a:pPr marL="0" indent="0">
              <a:buNone/>
            </a:pPr>
            <a:endParaRPr lang="en-US" sz="2500" dirty="0"/>
          </a:p>
        </p:txBody>
      </p:sp>
    </p:spTree>
    <p:extLst>
      <p:ext uri="{BB962C8B-B14F-4D97-AF65-F5344CB8AC3E}">
        <p14:creationId xmlns:p14="http://schemas.microsoft.com/office/powerpoint/2010/main" val="428562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25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25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7"/>
            <a:ext cx="8229600" cy="1453801"/>
          </a:xfrm>
        </p:spPr>
        <p:txBody>
          <a:bodyPr>
            <a:normAutofit/>
          </a:bodyPr>
          <a:lstStyle/>
          <a:p>
            <a:r>
              <a:rPr lang="en-US" sz="3300" b="1" u="sng" dirty="0" smtClean="0"/>
              <a:t>What is Title IX?</a:t>
            </a:r>
            <a:r>
              <a:rPr lang="en-US" b="1" dirty="0" smtClean="0"/>
              <a:t/>
            </a:r>
            <a:br>
              <a:rPr lang="en-US" b="1" dirty="0" smtClean="0"/>
            </a:br>
            <a:endParaRPr lang="en-US" i="1" dirty="0"/>
          </a:p>
        </p:txBody>
      </p:sp>
      <p:sp>
        <p:nvSpPr>
          <p:cNvPr id="4" name="Content Placeholder 3"/>
          <p:cNvSpPr>
            <a:spLocks noGrp="1"/>
          </p:cNvSpPr>
          <p:nvPr>
            <p:ph idx="1"/>
          </p:nvPr>
        </p:nvSpPr>
        <p:spPr/>
        <p:txBody>
          <a:bodyPr>
            <a:normAutofit lnSpcReduction="10000"/>
          </a:bodyPr>
          <a:lstStyle/>
          <a:p>
            <a:pPr marL="0" indent="0">
              <a:buNone/>
            </a:pPr>
            <a:r>
              <a:rPr lang="en-US" sz="2500" dirty="0" smtClean="0"/>
              <a:t>What should UP employees do to comply with Title IX?</a:t>
            </a:r>
          </a:p>
          <a:p>
            <a:pPr marL="0" indent="0">
              <a:buNone/>
            </a:pPr>
            <a:endParaRPr lang="en-US" sz="2500" dirty="0" smtClean="0"/>
          </a:p>
          <a:p>
            <a:r>
              <a:rPr lang="en-US" sz="2500" dirty="0" smtClean="0"/>
              <a:t>Review UP’s Title IX policy and other </a:t>
            </a:r>
            <a:r>
              <a:rPr lang="en-US" sz="2500" dirty="0"/>
              <a:t>related information at: </a:t>
            </a:r>
            <a:r>
              <a:rPr lang="en-US" sz="2500" dirty="0" smtClean="0">
                <a:hlinkClick r:id="rId3"/>
              </a:rPr>
              <a:t>www.up.edu/titleix</a:t>
            </a:r>
            <a:r>
              <a:rPr lang="en-US" sz="2500" dirty="0" smtClean="0"/>
              <a:t>.</a:t>
            </a:r>
          </a:p>
          <a:p>
            <a:pPr marL="0" indent="0">
              <a:buNone/>
            </a:pPr>
            <a:endParaRPr lang="en-US" sz="2500" dirty="0" smtClean="0"/>
          </a:p>
          <a:p>
            <a:r>
              <a:rPr lang="en-US" sz="2500" dirty="0" smtClean="0"/>
              <a:t>Do not engage in any direct or indirect violations of UP’s Title IX policy.</a:t>
            </a:r>
          </a:p>
          <a:p>
            <a:endParaRPr lang="en-US" sz="2500" dirty="0" smtClean="0"/>
          </a:p>
          <a:p>
            <a:r>
              <a:rPr lang="en-US" sz="2500" dirty="0" smtClean="0"/>
              <a:t>Report any potential Title IX concerns involving any person who is a member of or engaging with the UP community to a Title IX coordinator (such as HR).</a:t>
            </a:r>
          </a:p>
          <a:p>
            <a:endParaRPr lang="en-US" sz="2500" dirty="0" smtClean="0"/>
          </a:p>
          <a:p>
            <a:pPr marL="0" indent="0">
              <a:buNone/>
            </a:pPr>
            <a:endParaRPr lang="en-US" sz="2500" dirty="0" smtClean="0"/>
          </a:p>
          <a:p>
            <a:pPr marL="0" indent="0">
              <a:buNone/>
            </a:pPr>
            <a:endParaRPr lang="en-US" sz="2500" dirty="0"/>
          </a:p>
          <a:p>
            <a:pPr marL="0" indent="0">
              <a:buNone/>
            </a:pPr>
            <a:endParaRPr lang="en-US" sz="2500" dirty="0" smtClean="0"/>
          </a:p>
          <a:p>
            <a:pPr marL="0" indent="0">
              <a:buNone/>
            </a:pPr>
            <a:endParaRPr lang="en-US" sz="2500" dirty="0"/>
          </a:p>
          <a:p>
            <a:pPr marL="0" indent="0">
              <a:buNone/>
            </a:pPr>
            <a:endParaRPr lang="en-US" sz="2500" dirty="0"/>
          </a:p>
        </p:txBody>
      </p:sp>
    </p:spTree>
    <p:extLst>
      <p:ext uri="{BB962C8B-B14F-4D97-AF65-F5344CB8AC3E}">
        <p14:creationId xmlns:p14="http://schemas.microsoft.com/office/powerpoint/2010/main" val="46416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25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25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25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7"/>
            <a:ext cx="8229600" cy="1453801"/>
          </a:xfrm>
        </p:spPr>
        <p:txBody>
          <a:bodyPr>
            <a:normAutofit/>
          </a:bodyPr>
          <a:lstStyle/>
          <a:p>
            <a:r>
              <a:rPr lang="en-US" sz="3300" b="1" u="sng" dirty="0" smtClean="0"/>
              <a:t>What is Title IX?</a:t>
            </a:r>
            <a:r>
              <a:rPr lang="en-US" b="1" dirty="0" smtClean="0"/>
              <a:t/>
            </a:r>
            <a:br>
              <a:rPr lang="en-US" b="1" dirty="0" smtClean="0"/>
            </a:br>
            <a:endParaRPr lang="en-US" i="1" dirty="0"/>
          </a:p>
        </p:txBody>
      </p:sp>
      <p:sp>
        <p:nvSpPr>
          <p:cNvPr id="4" name="Content Placeholder 3"/>
          <p:cNvSpPr>
            <a:spLocks noGrp="1"/>
          </p:cNvSpPr>
          <p:nvPr>
            <p:ph idx="1"/>
          </p:nvPr>
        </p:nvSpPr>
        <p:spPr/>
        <p:txBody>
          <a:bodyPr>
            <a:normAutofit/>
          </a:bodyPr>
          <a:lstStyle/>
          <a:p>
            <a:pPr marL="0" indent="0">
              <a:buNone/>
            </a:pPr>
            <a:r>
              <a:rPr lang="en-US" sz="2500" dirty="0" smtClean="0"/>
              <a:t>Can employees ignore potential unlawful discrimination or sexual harassment on campus if it does not involve employees (e.g., the situations involve students, visitors, or contractors)?</a:t>
            </a:r>
          </a:p>
          <a:p>
            <a:pPr marL="0" indent="0">
              <a:buNone/>
            </a:pPr>
            <a:endParaRPr lang="en-US" sz="2500" dirty="0" smtClean="0"/>
          </a:p>
          <a:p>
            <a:pPr marL="0" indent="0" algn="ctr">
              <a:buNone/>
            </a:pPr>
            <a:r>
              <a:rPr lang="en-US" sz="2500" b="1" dirty="0" smtClean="0">
                <a:solidFill>
                  <a:srgbClr val="FF0000"/>
                </a:solidFill>
              </a:rPr>
              <a:t>Any such concerns should be communicated to HR asap.</a:t>
            </a:r>
          </a:p>
          <a:p>
            <a:endParaRPr lang="en-US" sz="2500" dirty="0" smtClean="0"/>
          </a:p>
          <a:p>
            <a:pPr marL="0" indent="0">
              <a:buNone/>
            </a:pPr>
            <a:r>
              <a:rPr lang="en-US" sz="2500" dirty="0"/>
              <a:t>Sandy Chung, Director of HR: </a:t>
            </a:r>
            <a:r>
              <a:rPr lang="en-US" sz="2500" dirty="0">
                <a:hlinkClick r:id="rId3"/>
              </a:rPr>
              <a:t>chung@up.edu</a:t>
            </a:r>
            <a:r>
              <a:rPr lang="en-US" sz="2500" dirty="0"/>
              <a:t>; ext. 8987</a:t>
            </a:r>
          </a:p>
          <a:p>
            <a:pPr marL="0" indent="0">
              <a:buNone/>
            </a:pPr>
            <a:endParaRPr lang="en-US" sz="2500" dirty="0"/>
          </a:p>
          <a:p>
            <a:pPr marL="0" indent="0">
              <a:buNone/>
            </a:pPr>
            <a:r>
              <a:rPr lang="en-US" sz="2500" dirty="0"/>
              <a:t>Bill Jenkins, Asst. Director of HR: </a:t>
            </a:r>
            <a:r>
              <a:rPr lang="en-US" sz="2500" dirty="0">
                <a:hlinkClick r:id="rId4"/>
              </a:rPr>
              <a:t>jenkinsw@up.edu</a:t>
            </a:r>
            <a:r>
              <a:rPr lang="en-US" sz="2500" dirty="0"/>
              <a:t>; ext. 8784 </a:t>
            </a:r>
          </a:p>
          <a:p>
            <a:endParaRPr lang="en-US" sz="2500" dirty="0" smtClean="0"/>
          </a:p>
          <a:p>
            <a:pPr marL="0" indent="0">
              <a:buNone/>
            </a:pPr>
            <a:endParaRPr lang="en-US" sz="2500" dirty="0" smtClean="0"/>
          </a:p>
          <a:p>
            <a:pPr marL="0" indent="0">
              <a:buNone/>
            </a:pPr>
            <a:endParaRPr lang="en-US" sz="2500" dirty="0"/>
          </a:p>
          <a:p>
            <a:pPr marL="0" indent="0">
              <a:buNone/>
            </a:pPr>
            <a:endParaRPr lang="en-US" sz="2500" dirty="0" smtClean="0"/>
          </a:p>
          <a:p>
            <a:pPr marL="0" indent="0">
              <a:buNone/>
            </a:pPr>
            <a:endParaRPr lang="en-US" sz="2500" dirty="0"/>
          </a:p>
          <a:p>
            <a:pPr marL="0" indent="0">
              <a:buNone/>
            </a:pPr>
            <a:endParaRPr lang="en-US" sz="2500" dirty="0"/>
          </a:p>
        </p:txBody>
      </p:sp>
    </p:spTree>
    <p:extLst>
      <p:ext uri="{BB962C8B-B14F-4D97-AF65-F5344CB8AC3E}">
        <p14:creationId xmlns:p14="http://schemas.microsoft.com/office/powerpoint/2010/main" val="387977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25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25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25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000" b="1" u="sng" dirty="0" smtClean="0"/>
              <a:t>Purpose – </a:t>
            </a:r>
            <a:br>
              <a:rPr lang="en-US" sz="3000" b="1" u="sng" dirty="0" smtClean="0"/>
            </a:br>
            <a:r>
              <a:rPr lang="en-US" sz="3000" b="1" u="sng" dirty="0" smtClean="0"/>
              <a:t>Unlawful Discrimination &amp; Sexual Harassment</a:t>
            </a:r>
            <a:endParaRPr lang="en-US" sz="3000" b="1" u="sng" dirty="0"/>
          </a:p>
        </p:txBody>
      </p:sp>
      <p:sp>
        <p:nvSpPr>
          <p:cNvPr id="4" name="Content Placeholder 3"/>
          <p:cNvSpPr>
            <a:spLocks noGrp="1"/>
          </p:cNvSpPr>
          <p:nvPr>
            <p:ph idx="1"/>
          </p:nvPr>
        </p:nvSpPr>
        <p:spPr/>
        <p:txBody>
          <a:bodyPr>
            <a:normAutofit fontScale="77500" lnSpcReduction="20000"/>
          </a:bodyPr>
          <a:lstStyle/>
          <a:p>
            <a:pPr marL="0" indent="0">
              <a:buNone/>
            </a:pPr>
            <a:r>
              <a:rPr lang="en-US" dirty="0" smtClean="0"/>
              <a:t>[Keep pressing the right arrow on your keyboard to proceed with this training.]</a:t>
            </a:r>
          </a:p>
          <a:p>
            <a:pPr marL="0" indent="0">
              <a:buNone/>
            </a:pPr>
            <a:endParaRPr lang="en-US" dirty="0" smtClean="0"/>
          </a:p>
          <a:p>
            <a:r>
              <a:rPr lang="en-US" dirty="0" smtClean="0"/>
              <a:t>To </a:t>
            </a:r>
            <a:r>
              <a:rPr lang="en-US" dirty="0"/>
              <a:t>help you understand what is meant by “unlawful discrimination” &amp; “sexual </a:t>
            </a:r>
            <a:r>
              <a:rPr lang="en-US" dirty="0" smtClean="0"/>
              <a:t>harassment.”</a:t>
            </a:r>
            <a:endParaRPr lang="en-US" dirty="0"/>
          </a:p>
          <a:p>
            <a:pPr marL="0" indent="0">
              <a:buNone/>
            </a:pPr>
            <a:endParaRPr lang="en-US" dirty="0"/>
          </a:p>
          <a:p>
            <a:r>
              <a:rPr lang="en-US" dirty="0"/>
              <a:t>Provide guidance on what to do if you witness or experience </a:t>
            </a:r>
            <a:r>
              <a:rPr lang="en-US" dirty="0" smtClean="0"/>
              <a:t>potential unlawful </a:t>
            </a:r>
            <a:r>
              <a:rPr lang="en-US" dirty="0"/>
              <a:t>discrimination or sexual </a:t>
            </a:r>
            <a:r>
              <a:rPr lang="en-US" dirty="0" smtClean="0"/>
              <a:t>harassment.</a:t>
            </a:r>
            <a:endParaRPr lang="en-US" dirty="0"/>
          </a:p>
          <a:p>
            <a:pPr marL="0" indent="0">
              <a:buNone/>
            </a:pPr>
            <a:endParaRPr lang="en-US" dirty="0"/>
          </a:p>
          <a:p>
            <a:r>
              <a:rPr lang="en-US" dirty="0"/>
              <a:t>Provide supervisors with information about their </a:t>
            </a:r>
            <a:r>
              <a:rPr lang="en-US" dirty="0" smtClean="0"/>
              <a:t>responsibilities.</a:t>
            </a:r>
            <a:endParaRPr lang="en-US" dirty="0"/>
          </a:p>
        </p:txBody>
      </p:sp>
    </p:spTree>
    <p:extLst>
      <p:ext uri="{BB962C8B-B14F-4D97-AF65-F5344CB8AC3E}">
        <p14:creationId xmlns:p14="http://schemas.microsoft.com/office/powerpoint/2010/main" val="236968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1000"/>
                                        <p:tgtEl>
                                          <p:spTgt spid="4">
                                            <p:txEl>
                                              <p:pRg st="6" end="6"/>
                                            </p:txEl>
                                          </p:spTgt>
                                        </p:tgtEl>
                                      </p:cBhvr>
                                    </p:animEffect>
                                    <p:anim calcmode="lin" valueType="num">
                                      <p:cBhvr>
                                        <p:cTn id="2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7"/>
            <a:ext cx="8229600" cy="1453801"/>
          </a:xfrm>
        </p:spPr>
        <p:txBody>
          <a:bodyPr>
            <a:normAutofit/>
          </a:bodyPr>
          <a:lstStyle/>
          <a:p>
            <a:r>
              <a:rPr lang="en-US" sz="3300" b="1" u="sng" dirty="0" smtClean="0"/>
              <a:t>Workplace Violence</a:t>
            </a:r>
            <a:r>
              <a:rPr lang="en-US" b="1" dirty="0" smtClean="0"/>
              <a:t/>
            </a:r>
            <a:br>
              <a:rPr lang="en-US" b="1" dirty="0" smtClean="0"/>
            </a:br>
            <a:endParaRPr lang="en-US" i="1" dirty="0"/>
          </a:p>
        </p:txBody>
      </p:sp>
      <p:sp>
        <p:nvSpPr>
          <p:cNvPr id="4" name="Content Placeholder 3"/>
          <p:cNvSpPr>
            <a:spLocks noGrp="1"/>
          </p:cNvSpPr>
          <p:nvPr>
            <p:ph idx="1"/>
          </p:nvPr>
        </p:nvSpPr>
        <p:spPr/>
        <p:txBody>
          <a:bodyPr>
            <a:normAutofit fontScale="92500" lnSpcReduction="20000"/>
          </a:bodyPr>
          <a:lstStyle/>
          <a:p>
            <a:pPr marL="0" indent="0">
              <a:buNone/>
            </a:pPr>
            <a:r>
              <a:rPr lang="en-US" sz="2500" dirty="0"/>
              <a:t>Hostile acts such as physical violence, verbal assaults, threats, coercion, </a:t>
            </a:r>
            <a:r>
              <a:rPr lang="en-US" sz="2500" dirty="0" smtClean="0"/>
              <a:t>intimidation, and other forms of harassment may </a:t>
            </a:r>
            <a:r>
              <a:rPr lang="en-US" sz="2500" dirty="0"/>
              <a:t>constitute workplace violence.</a:t>
            </a:r>
          </a:p>
          <a:p>
            <a:pPr marL="0" indent="0">
              <a:buNone/>
            </a:pPr>
            <a:endParaRPr lang="en-US" sz="2500" dirty="0" smtClean="0"/>
          </a:p>
          <a:p>
            <a:pPr marL="0" indent="0">
              <a:buNone/>
            </a:pPr>
            <a:r>
              <a:rPr lang="en-US" sz="2500" dirty="0" smtClean="0"/>
              <a:t>Warning signs:</a:t>
            </a:r>
            <a:endParaRPr lang="en-US" sz="2500" dirty="0"/>
          </a:p>
          <a:p>
            <a:pPr marL="0" indent="0">
              <a:buNone/>
            </a:pPr>
            <a:endParaRPr lang="en-US" sz="2500" dirty="0"/>
          </a:p>
          <a:p>
            <a:r>
              <a:rPr lang="en-US" sz="2500" dirty="0" smtClean="0"/>
              <a:t>Numerous or repeated conflicts with others.</a:t>
            </a:r>
          </a:p>
          <a:p>
            <a:r>
              <a:rPr lang="en-US" sz="2500" dirty="0" smtClean="0"/>
              <a:t>Statements indicating desperation over finances, family, school, or other problems.</a:t>
            </a:r>
          </a:p>
          <a:p>
            <a:r>
              <a:rPr lang="en-US" sz="2500" dirty="0" smtClean="0"/>
              <a:t>Statements indicating desire or intent to hurt oneself or others.</a:t>
            </a:r>
          </a:p>
          <a:p>
            <a:r>
              <a:rPr lang="en-US" sz="2500" dirty="0" smtClean="0"/>
              <a:t>Reference to weapons.</a:t>
            </a:r>
          </a:p>
          <a:p>
            <a:r>
              <a:rPr lang="en-US" sz="2500" dirty="0" smtClean="0"/>
              <a:t>Statements about substance abuse.</a:t>
            </a:r>
          </a:p>
          <a:p>
            <a:r>
              <a:rPr lang="en-US" sz="2500" dirty="0" smtClean="0"/>
              <a:t>Threats or belligerent, intimidating, bullying type conduct.</a:t>
            </a:r>
            <a:endParaRPr lang="en-US" sz="2500" dirty="0"/>
          </a:p>
          <a:p>
            <a:endParaRPr lang="en-US" sz="2500" dirty="0" smtClean="0"/>
          </a:p>
          <a:p>
            <a:pPr marL="0" indent="0">
              <a:buNone/>
            </a:pPr>
            <a:endParaRPr lang="en-US" sz="2500" dirty="0" smtClean="0"/>
          </a:p>
          <a:p>
            <a:pPr marL="0" indent="0">
              <a:buNone/>
            </a:pPr>
            <a:endParaRPr lang="en-US" sz="2500" dirty="0"/>
          </a:p>
          <a:p>
            <a:pPr marL="0" indent="0">
              <a:buNone/>
            </a:pPr>
            <a:endParaRPr lang="en-US" sz="2500" dirty="0" smtClean="0"/>
          </a:p>
          <a:p>
            <a:pPr marL="0" indent="0">
              <a:buNone/>
            </a:pPr>
            <a:endParaRPr lang="en-US" sz="2500" dirty="0"/>
          </a:p>
          <a:p>
            <a:pPr marL="0" indent="0">
              <a:buNone/>
            </a:pPr>
            <a:endParaRPr lang="en-US" sz="2500" dirty="0"/>
          </a:p>
        </p:txBody>
      </p:sp>
    </p:spTree>
    <p:extLst>
      <p:ext uri="{BB962C8B-B14F-4D97-AF65-F5344CB8AC3E}">
        <p14:creationId xmlns:p14="http://schemas.microsoft.com/office/powerpoint/2010/main" val="306455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 calcmode="lin" valueType="num">
                                      <p:cBhvr additive="base">
                                        <p:cTn id="3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7"/>
            <a:ext cx="8229600" cy="1453801"/>
          </a:xfrm>
        </p:spPr>
        <p:txBody>
          <a:bodyPr>
            <a:normAutofit/>
          </a:bodyPr>
          <a:lstStyle/>
          <a:p>
            <a:r>
              <a:rPr lang="en-US" sz="3300" b="1" u="sng" dirty="0" smtClean="0"/>
              <a:t>Workplace Violence</a:t>
            </a:r>
            <a:r>
              <a:rPr lang="en-US" b="1" dirty="0" smtClean="0"/>
              <a:t/>
            </a:r>
            <a:br>
              <a:rPr lang="en-US" b="1" dirty="0" smtClean="0"/>
            </a:br>
            <a:endParaRPr lang="en-US" i="1" dirty="0"/>
          </a:p>
        </p:txBody>
      </p:sp>
      <p:sp>
        <p:nvSpPr>
          <p:cNvPr id="4" name="Content Placeholder 3"/>
          <p:cNvSpPr>
            <a:spLocks noGrp="1"/>
          </p:cNvSpPr>
          <p:nvPr>
            <p:ph idx="1"/>
          </p:nvPr>
        </p:nvSpPr>
        <p:spPr/>
        <p:txBody>
          <a:bodyPr>
            <a:normAutofit fontScale="92500" lnSpcReduction="20000"/>
          </a:bodyPr>
          <a:lstStyle/>
          <a:p>
            <a:pPr marL="0" indent="0">
              <a:buNone/>
            </a:pPr>
            <a:r>
              <a:rPr lang="en-US" sz="2500" dirty="0" smtClean="0"/>
              <a:t>What should employees do with potential concerns about workplace violence.</a:t>
            </a:r>
          </a:p>
          <a:p>
            <a:pPr marL="0" indent="0">
              <a:buNone/>
            </a:pPr>
            <a:endParaRPr lang="en-US" sz="2500" dirty="0" smtClean="0"/>
          </a:p>
          <a:p>
            <a:pPr marL="0" indent="0" algn="ctr">
              <a:buNone/>
            </a:pPr>
            <a:r>
              <a:rPr lang="en-US" sz="2500" b="1" dirty="0" smtClean="0">
                <a:solidFill>
                  <a:srgbClr val="FF0000"/>
                </a:solidFill>
              </a:rPr>
              <a:t>If concern is imminent or urgent, contact Public Safety ASAP</a:t>
            </a:r>
            <a:br>
              <a:rPr lang="en-US" sz="2500" b="1" dirty="0" smtClean="0">
                <a:solidFill>
                  <a:srgbClr val="FF0000"/>
                </a:solidFill>
              </a:rPr>
            </a:br>
            <a:r>
              <a:rPr lang="en-US" sz="2500" b="1" dirty="0" smtClean="0">
                <a:solidFill>
                  <a:srgbClr val="FF0000"/>
                </a:solidFill>
              </a:rPr>
              <a:t>(503-943-4444).</a:t>
            </a:r>
          </a:p>
          <a:p>
            <a:endParaRPr lang="en-US" sz="2500" dirty="0" smtClean="0"/>
          </a:p>
          <a:p>
            <a:pPr marL="0" indent="0">
              <a:buNone/>
            </a:pPr>
            <a:r>
              <a:rPr lang="en-US" sz="2500" dirty="0" smtClean="0"/>
              <a:t>For concerns not imminent or urgent, be proactive and do not underestimate possibility of violence. </a:t>
            </a:r>
            <a:r>
              <a:rPr lang="en-US" sz="2500" dirty="0"/>
              <a:t>C</a:t>
            </a:r>
            <a:r>
              <a:rPr lang="en-US" sz="2500" dirty="0" smtClean="0"/>
              <a:t>ontact supervisor and HR asap.</a:t>
            </a:r>
            <a:endParaRPr lang="en-US" sz="2500" dirty="0"/>
          </a:p>
          <a:p>
            <a:pPr marL="0" indent="0">
              <a:buNone/>
            </a:pPr>
            <a:endParaRPr lang="en-US" sz="2500" dirty="0" smtClean="0"/>
          </a:p>
          <a:p>
            <a:pPr marL="0" indent="0">
              <a:buNone/>
            </a:pPr>
            <a:r>
              <a:rPr lang="en-US" sz="2500" dirty="0" smtClean="0"/>
              <a:t>Sandy Chung, Director of HR: </a:t>
            </a:r>
            <a:r>
              <a:rPr lang="en-US" sz="2500" dirty="0" smtClean="0">
                <a:hlinkClick r:id="rId3"/>
              </a:rPr>
              <a:t>chung@up.edu</a:t>
            </a:r>
            <a:r>
              <a:rPr lang="en-US" sz="2500" dirty="0" smtClean="0"/>
              <a:t>, ext. 8987</a:t>
            </a:r>
            <a:endParaRPr lang="en-US" sz="2500" dirty="0"/>
          </a:p>
          <a:p>
            <a:pPr marL="0" indent="0">
              <a:buNone/>
            </a:pPr>
            <a:endParaRPr lang="en-US" sz="2500" dirty="0"/>
          </a:p>
          <a:p>
            <a:pPr marL="0" indent="0">
              <a:buNone/>
            </a:pPr>
            <a:r>
              <a:rPr lang="en-US" sz="2500" dirty="0"/>
              <a:t>Bill Jenkins, Asst. Director of HR: </a:t>
            </a:r>
            <a:r>
              <a:rPr lang="en-US" sz="2500" dirty="0">
                <a:hlinkClick r:id="rId4"/>
              </a:rPr>
              <a:t>jenkinsw@up.edu</a:t>
            </a:r>
            <a:r>
              <a:rPr lang="en-US" sz="2500" dirty="0"/>
              <a:t>; ext. 8784 </a:t>
            </a:r>
          </a:p>
          <a:p>
            <a:endParaRPr lang="en-US" sz="2500" dirty="0" smtClean="0"/>
          </a:p>
          <a:p>
            <a:pPr marL="0" indent="0">
              <a:buNone/>
            </a:pPr>
            <a:endParaRPr lang="en-US" sz="2500" dirty="0" smtClean="0"/>
          </a:p>
          <a:p>
            <a:pPr marL="0" indent="0">
              <a:buNone/>
            </a:pPr>
            <a:endParaRPr lang="en-US" sz="2500" dirty="0"/>
          </a:p>
          <a:p>
            <a:pPr marL="0" indent="0">
              <a:buNone/>
            </a:pPr>
            <a:endParaRPr lang="en-US" sz="2500" dirty="0" smtClean="0"/>
          </a:p>
          <a:p>
            <a:pPr marL="0" indent="0">
              <a:buNone/>
            </a:pPr>
            <a:endParaRPr lang="en-US" sz="2500" dirty="0"/>
          </a:p>
          <a:p>
            <a:pPr marL="0" indent="0">
              <a:buNone/>
            </a:pPr>
            <a:endParaRPr lang="en-US" sz="2500" dirty="0"/>
          </a:p>
        </p:txBody>
      </p:sp>
    </p:spTree>
    <p:extLst>
      <p:ext uri="{BB962C8B-B14F-4D97-AF65-F5344CB8AC3E}">
        <p14:creationId xmlns:p14="http://schemas.microsoft.com/office/powerpoint/2010/main" val="138532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25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25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25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250"/>
                                  </p:stCondLst>
                                  <p:childTnLst>
                                    <p:set>
                                      <p:cBhvr>
                                        <p:cTn id="24" dur="1" fill="hold">
                                          <p:stCondLst>
                                            <p:cond delay="0"/>
                                          </p:stCondLst>
                                        </p:cTn>
                                        <p:tgtEl>
                                          <p:spTgt spid="4">
                                            <p:txEl>
                                              <p:pRg st="8" end="8"/>
                                            </p:txEl>
                                          </p:spTgt>
                                        </p:tgtEl>
                                        <p:attrNameLst>
                                          <p:attrName>style.visibility</p:attrName>
                                        </p:attrNameLst>
                                      </p:cBhvr>
                                      <p:to>
                                        <p:strVal val="visible"/>
                                      </p:to>
                                    </p:set>
                                    <p:anim calcmode="lin" valueType="num">
                                      <p:cBhvr additive="base">
                                        <p:cTn id="2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7"/>
            <a:ext cx="8229600" cy="1453801"/>
          </a:xfrm>
        </p:spPr>
        <p:txBody>
          <a:bodyPr>
            <a:normAutofit/>
          </a:bodyPr>
          <a:lstStyle/>
          <a:p>
            <a:r>
              <a:rPr lang="en-US" sz="3300" b="1" u="sng" dirty="0" smtClean="0"/>
              <a:t>Directions – Finishing This Training</a:t>
            </a:r>
            <a:r>
              <a:rPr lang="en-US" b="1" dirty="0" smtClean="0"/>
              <a:t/>
            </a:r>
            <a:br>
              <a:rPr lang="en-US" b="1" dirty="0" smtClean="0"/>
            </a:br>
            <a:endParaRPr lang="en-US" i="1" dirty="0"/>
          </a:p>
        </p:txBody>
      </p:sp>
      <p:sp>
        <p:nvSpPr>
          <p:cNvPr id="4" name="Content Placeholder 3"/>
          <p:cNvSpPr>
            <a:spLocks noGrp="1"/>
          </p:cNvSpPr>
          <p:nvPr>
            <p:ph idx="1"/>
          </p:nvPr>
        </p:nvSpPr>
        <p:spPr/>
        <p:txBody>
          <a:bodyPr>
            <a:normAutofit/>
          </a:bodyPr>
          <a:lstStyle/>
          <a:p>
            <a:pPr marL="0" indent="0">
              <a:buNone/>
            </a:pPr>
            <a:r>
              <a:rPr lang="en-US" sz="2500" dirty="0" smtClean="0"/>
              <a:t>To finish this training:</a:t>
            </a:r>
          </a:p>
          <a:p>
            <a:pPr marL="0" indent="0">
              <a:buNone/>
            </a:pPr>
            <a:endParaRPr lang="en-US" sz="2500" dirty="0"/>
          </a:p>
          <a:p>
            <a:pPr marL="457200" indent="-457200">
              <a:buAutoNum type="arabicPeriod"/>
            </a:pPr>
            <a:r>
              <a:rPr lang="en-US" sz="2500" dirty="0" smtClean="0"/>
              <a:t>Review next two and final slides.</a:t>
            </a:r>
          </a:p>
          <a:p>
            <a:pPr marL="457200" indent="-457200">
              <a:buAutoNum type="arabicPeriod"/>
            </a:pPr>
            <a:endParaRPr lang="en-US" sz="2500" dirty="0" smtClean="0"/>
          </a:p>
          <a:p>
            <a:pPr marL="457200" indent="-457200">
              <a:buFont typeface="Arial"/>
              <a:buAutoNum type="arabicPeriod"/>
            </a:pPr>
            <a:r>
              <a:rPr lang="en-US" sz="2500" dirty="0" smtClean="0"/>
              <a:t>Do a training assessment </a:t>
            </a:r>
            <a:r>
              <a:rPr lang="en-US" sz="2500" smtClean="0">
                <a:hlinkClick r:id="rId3"/>
              </a:rPr>
              <a:t>here</a:t>
            </a:r>
            <a:r>
              <a:rPr lang="en-US" sz="2500" smtClean="0"/>
              <a:t>        (</a:t>
            </a:r>
            <a:r>
              <a:rPr lang="en-US" sz="2500" dirty="0" smtClean="0"/>
              <a:t>right click </a:t>
            </a:r>
            <a:r>
              <a:rPr lang="en-US" sz="2500" smtClean="0"/>
              <a:t>and select “Open</a:t>
            </a:r>
            <a:r>
              <a:rPr lang="en-US" sz="2500" dirty="0" smtClean="0"/>
              <a:t> Hyperlink)</a:t>
            </a:r>
          </a:p>
          <a:p>
            <a:pPr marL="0" indent="0">
              <a:buNone/>
            </a:pPr>
            <a:endParaRPr lang="en-US" sz="2500" dirty="0"/>
          </a:p>
          <a:p>
            <a:pPr marL="0" indent="0">
              <a:buNone/>
            </a:pPr>
            <a:r>
              <a:rPr lang="en-US" sz="2500" dirty="0" smtClean="0"/>
              <a:t>You will not be recorded as having finished this training if you do not finish these steps.</a:t>
            </a:r>
          </a:p>
          <a:p>
            <a:pPr marL="0" indent="0">
              <a:buNone/>
            </a:pPr>
            <a:endParaRPr lang="en-US" sz="2500" dirty="0" smtClean="0"/>
          </a:p>
          <a:p>
            <a:endParaRPr lang="en-US" sz="2500" dirty="0" smtClean="0"/>
          </a:p>
          <a:p>
            <a:pPr marL="0" indent="0">
              <a:buNone/>
            </a:pPr>
            <a:endParaRPr lang="en-US" sz="2500" dirty="0" smtClean="0"/>
          </a:p>
          <a:p>
            <a:pPr marL="0" indent="0">
              <a:buNone/>
            </a:pPr>
            <a:endParaRPr lang="en-US" sz="2500" dirty="0"/>
          </a:p>
          <a:p>
            <a:pPr marL="0" indent="0">
              <a:buNone/>
            </a:pPr>
            <a:endParaRPr lang="en-US" sz="2500" dirty="0" smtClean="0"/>
          </a:p>
          <a:p>
            <a:pPr marL="0" indent="0">
              <a:buNone/>
            </a:pPr>
            <a:endParaRPr lang="en-US" sz="2500" dirty="0"/>
          </a:p>
          <a:p>
            <a:pPr marL="0" indent="0">
              <a:buNone/>
            </a:pPr>
            <a:endParaRPr lang="en-US" sz="2500" dirty="0"/>
          </a:p>
        </p:txBody>
      </p:sp>
    </p:spTree>
    <p:extLst>
      <p:ext uri="{BB962C8B-B14F-4D97-AF65-F5344CB8AC3E}">
        <p14:creationId xmlns:p14="http://schemas.microsoft.com/office/powerpoint/2010/main" val="1667052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7"/>
            <a:ext cx="8229600" cy="1453801"/>
          </a:xfrm>
        </p:spPr>
        <p:txBody>
          <a:bodyPr>
            <a:normAutofit/>
          </a:bodyPr>
          <a:lstStyle/>
          <a:p>
            <a:r>
              <a:rPr lang="en-US" sz="3300" b="1" u="sng" dirty="0" smtClean="0"/>
              <a:t>Workplace Violence</a:t>
            </a:r>
            <a:r>
              <a:rPr lang="en-US" b="1" dirty="0" smtClean="0"/>
              <a:t/>
            </a:r>
            <a:br>
              <a:rPr lang="en-US" b="1" dirty="0" smtClean="0"/>
            </a:br>
            <a:endParaRPr lang="en-US" i="1" dirty="0"/>
          </a:p>
        </p:txBody>
      </p:sp>
      <p:sp>
        <p:nvSpPr>
          <p:cNvPr id="4" name="Content Placeholder 3"/>
          <p:cNvSpPr>
            <a:spLocks noGrp="1"/>
          </p:cNvSpPr>
          <p:nvPr>
            <p:ph idx="1"/>
          </p:nvPr>
        </p:nvSpPr>
        <p:spPr/>
        <p:txBody>
          <a:bodyPr>
            <a:normAutofit/>
          </a:bodyPr>
          <a:lstStyle/>
          <a:p>
            <a:pPr marL="0" indent="0">
              <a:buNone/>
            </a:pPr>
            <a:r>
              <a:rPr lang="en-US" sz="2500" dirty="0" smtClean="0"/>
              <a:t>If an incident of potential workplace violence occurs:</a:t>
            </a:r>
          </a:p>
          <a:p>
            <a:pPr marL="0" indent="0">
              <a:buNone/>
            </a:pPr>
            <a:endParaRPr lang="en-US" sz="2500" dirty="0" smtClean="0"/>
          </a:p>
          <a:p>
            <a:r>
              <a:rPr lang="en-US" sz="2500" dirty="0" smtClean="0"/>
              <a:t>If you can safely run away or hide, do so.</a:t>
            </a:r>
          </a:p>
          <a:p>
            <a:endParaRPr lang="en-US" sz="2500" dirty="0"/>
          </a:p>
          <a:p>
            <a:r>
              <a:rPr lang="en-US" sz="2500" dirty="0" smtClean="0"/>
              <a:t>Otherwise, try to signal to a coworker or customer to call public safety.</a:t>
            </a:r>
          </a:p>
          <a:p>
            <a:endParaRPr lang="en-US" sz="2500" dirty="0" smtClean="0"/>
          </a:p>
          <a:p>
            <a:r>
              <a:rPr lang="en-US" sz="2500" dirty="0" smtClean="0"/>
              <a:t>Saying to public safety, “please hold my calls,” indicates to public safety that they need to respond immediately.</a:t>
            </a:r>
            <a:endParaRPr lang="en-US" sz="2500" dirty="0"/>
          </a:p>
          <a:p>
            <a:pPr marL="0" indent="0">
              <a:buNone/>
            </a:pPr>
            <a:endParaRPr lang="en-US" sz="2500" dirty="0"/>
          </a:p>
          <a:p>
            <a:pPr marL="0" indent="0">
              <a:buNone/>
            </a:pPr>
            <a:endParaRPr lang="en-US" sz="2500" dirty="0"/>
          </a:p>
          <a:p>
            <a:endParaRPr lang="en-US" sz="2500" dirty="0" smtClean="0"/>
          </a:p>
          <a:p>
            <a:pPr marL="0" indent="0">
              <a:buNone/>
            </a:pPr>
            <a:endParaRPr lang="en-US" sz="2500" dirty="0" smtClean="0"/>
          </a:p>
          <a:p>
            <a:pPr marL="0" indent="0">
              <a:buNone/>
            </a:pPr>
            <a:endParaRPr lang="en-US" sz="2500" dirty="0"/>
          </a:p>
          <a:p>
            <a:pPr marL="0" indent="0">
              <a:buNone/>
            </a:pPr>
            <a:endParaRPr lang="en-US" sz="2500" dirty="0" smtClean="0"/>
          </a:p>
          <a:p>
            <a:pPr marL="0" indent="0">
              <a:buNone/>
            </a:pPr>
            <a:endParaRPr lang="en-US" sz="2500" dirty="0"/>
          </a:p>
          <a:p>
            <a:pPr marL="0" indent="0">
              <a:buNone/>
            </a:pPr>
            <a:endParaRPr lang="en-US" sz="2500" dirty="0"/>
          </a:p>
        </p:txBody>
      </p:sp>
    </p:spTree>
    <p:extLst>
      <p:ext uri="{BB962C8B-B14F-4D97-AF65-F5344CB8AC3E}">
        <p14:creationId xmlns:p14="http://schemas.microsoft.com/office/powerpoint/2010/main" val="54715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25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25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25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7"/>
            <a:ext cx="8229600" cy="1453801"/>
          </a:xfrm>
        </p:spPr>
        <p:txBody>
          <a:bodyPr>
            <a:normAutofit/>
          </a:bodyPr>
          <a:lstStyle/>
          <a:p>
            <a:r>
              <a:rPr lang="en-US" sz="3300" b="1" u="sng" dirty="0" smtClean="0"/>
              <a:t>Workplace Violence</a:t>
            </a:r>
            <a:r>
              <a:rPr lang="en-US" b="1" dirty="0" smtClean="0"/>
              <a:t/>
            </a:r>
            <a:br>
              <a:rPr lang="en-US" b="1" dirty="0" smtClean="0"/>
            </a:br>
            <a:endParaRPr lang="en-US" i="1" dirty="0"/>
          </a:p>
        </p:txBody>
      </p:sp>
      <p:sp>
        <p:nvSpPr>
          <p:cNvPr id="4" name="Content Placeholder 3"/>
          <p:cNvSpPr>
            <a:spLocks noGrp="1"/>
          </p:cNvSpPr>
          <p:nvPr>
            <p:ph idx="1"/>
          </p:nvPr>
        </p:nvSpPr>
        <p:spPr/>
        <p:txBody>
          <a:bodyPr>
            <a:normAutofit/>
          </a:bodyPr>
          <a:lstStyle/>
          <a:p>
            <a:pPr marL="0" indent="0">
              <a:buNone/>
            </a:pPr>
            <a:r>
              <a:rPr lang="en-US" sz="2500" dirty="0" smtClean="0"/>
              <a:t>Some incidents of workplace violence may involve an active shooter. Active shooter training is available </a:t>
            </a:r>
            <a:r>
              <a:rPr lang="en-US" sz="2500" dirty="0"/>
              <a:t>here: </a:t>
            </a:r>
            <a:r>
              <a:rPr lang="en-US" sz="2500" dirty="0" smtClean="0">
                <a:hlinkClick r:id="rId3"/>
              </a:rPr>
              <a:t>www.up.edu/publicsafety</a:t>
            </a:r>
            <a:endParaRPr lang="en-US" sz="2500" dirty="0"/>
          </a:p>
          <a:p>
            <a:pPr marL="0" indent="0">
              <a:buNone/>
            </a:pPr>
            <a:endParaRPr lang="en-US" sz="2500" dirty="0" smtClean="0"/>
          </a:p>
          <a:p>
            <a:pPr marL="0" indent="0">
              <a:buNone/>
            </a:pPr>
            <a:endParaRPr lang="en-US" sz="2500" dirty="0" smtClean="0"/>
          </a:p>
          <a:p>
            <a:pPr marL="0" indent="0">
              <a:buNone/>
            </a:pPr>
            <a:endParaRPr lang="en-US" sz="2500" dirty="0" smtClean="0"/>
          </a:p>
          <a:p>
            <a:pPr marL="0" indent="0" algn="ctr">
              <a:buNone/>
            </a:pPr>
            <a:r>
              <a:rPr lang="en-US" sz="2500" b="1" dirty="0" smtClean="0"/>
              <a:t>END OF TRAINING PRESENTATION</a:t>
            </a:r>
            <a:endParaRPr lang="en-US" sz="2500" b="1" dirty="0"/>
          </a:p>
          <a:p>
            <a:pPr marL="0" indent="0">
              <a:buNone/>
            </a:pPr>
            <a:endParaRPr lang="en-US" sz="2500" dirty="0"/>
          </a:p>
          <a:p>
            <a:endParaRPr lang="en-US" sz="2500" dirty="0" smtClean="0"/>
          </a:p>
          <a:p>
            <a:pPr marL="0" indent="0">
              <a:buNone/>
            </a:pPr>
            <a:endParaRPr lang="en-US" sz="2500" dirty="0" smtClean="0"/>
          </a:p>
          <a:p>
            <a:pPr marL="0" indent="0">
              <a:buNone/>
            </a:pPr>
            <a:endParaRPr lang="en-US" sz="2500" dirty="0"/>
          </a:p>
          <a:p>
            <a:pPr marL="0" indent="0">
              <a:buNone/>
            </a:pPr>
            <a:endParaRPr lang="en-US" sz="2500" dirty="0" smtClean="0"/>
          </a:p>
          <a:p>
            <a:pPr marL="0" indent="0">
              <a:buNone/>
            </a:pPr>
            <a:endParaRPr lang="en-US" sz="2500" dirty="0"/>
          </a:p>
          <a:p>
            <a:pPr marL="0" indent="0">
              <a:buNone/>
            </a:pPr>
            <a:endParaRPr lang="en-US" sz="2500" dirty="0"/>
          </a:p>
        </p:txBody>
      </p:sp>
    </p:spTree>
    <p:extLst>
      <p:ext uri="{BB962C8B-B14F-4D97-AF65-F5344CB8AC3E}">
        <p14:creationId xmlns:p14="http://schemas.microsoft.com/office/powerpoint/2010/main" val="2147020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u="sng" dirty="0" smtClean="0"/>
              <a:t>Purpose – Title IX</a:t>
            </a:r>
            <a:endParaRPr lang="en-US" b="1" u="sng" dirty="0"/>
          </a:p>
        </p:txBody>
      </p:sp>
      <p:sp>
        <p:nvSpPr>
          <p:cNvPr id="4" name="Content Placeholder 3"/>
          <p:cNvSpPr>
            <a:spLocks noGrp="1"/>
          </p:cNvSpPr>
          <p:nvPr>
            <p:ph idx="1"/>
          </p:nvPr>
        </p:nvSpPr>
        <p:spPr>
          <a:xfrm>
            <a:off x="472698" y="1600200"/>
            <a:ext cx="8229600" cy="4525963"/>
          </a:xfrm>
        </p:spPr>
        <p:txBody>
          <a:bodyPr>
            <a:normAutofit/>
          </a:bodyPr>
          <a:lstStyle/>
          <a:p>
            <a:r>
              <a:rPr lang="en-US" dirty="0"/>
              <a:t>To help you understand what is meant </a:t>
            </a:r>
            <a:r>
              <a:rPr lang="en-US" dirty="0" smtClean="0"/>
              <a:t>by </a:t>
            </a:r>
            <a:br>
              <a:rPr lang="en-US" dirty="0" smtClean="0"/>
            </a:br>
            <a:r>
              <a:rPr lang="en-US" dirty="0" smtClean="0"/>
              <a:t>“Title IX.”</a:t>
            </a:r>
            <a:endParaRPr lang="en-US" dirty="0"/>
          </a:p>
          <a:p>
            <a:pPr marL="0" indent="0">
              <a:buNone/>
            </a:pPr>
            <a:endParaRPr lang="en-US" dirty="0"/>
          </a:p>
          <a:p>
            <a:r>
              <a:rPr lang="en-US" dirty="0"/>
              <a:t>Provide guidance on what to do if you </a:t>
            </a:r>
            <a:r>
              <a:rPr lang="en-US" dirty="0" smtClean="0"/>
              <a:t>witness, experience, or learn about potential Title IX concerns.</a:t>
            </a:r>
            <a:endParaRPr lang="en-US" dirty="0"/>
          </a:p>
        </p:txBody>
      </p:sp>
    </p:spTree>
    <p:extLst>
      <p:ext uri="{BB962C8B-B14F-4D97-AF65-F5344CB8AC3E}">
        <p14:creationId xmlns:p14="http://schemas.microsoft.com/office/powerpoint/2010/main" val="159031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u="sng" dirty="0" smtClean="0"/>
              <a:t>Purpose – </a:t>
            </a:r>
            <a:r>
              <a:rPr lang="en-US" b="1" u="sng" smtClean="0"/>
              <a:t>Workplace Violence</a:t>
            </a:r>
            <a:endParaRPr lang="en-US" b="1" u="sng" dirty="0"/>
          </a:p>
        </p:txBody>
      </p:sp>
      <p:sp>
        <p:nvSpPr>
          <p:cNvPr id="4" name="Content Placeholder 3"/>
          <p:cNvSpPr>
            <a:spLocks noGrp="1"/>
          </p:cNvSpPr>
          <p:nvPr>
            <p:ph idx="1"/>
          </p:nvPr>
        </p:nvSpPr>
        <p:spPr/>
        <p:txBody>
          <a:bodyPr/>
          <a:lstStyle/>
          <a:p>
            <a:r>
              <a:rPr lang="en-US" dirty="0" smtClean="0"/>
              <a:t>Help you understand how to recognize issues of workplace violence.</a:t>
            </a:r>
          </a:p>
          <a:p>
            <a:endParaRPr lang="en-US" dirty="0"/>
          </a:p>
          <a:p>
            <a:r>
              <a:rPr lang="en-US" dirty="0" smtClean="0"/>
              <a:t>Help you to understand how to react to issues of workplace violence.</a:t>
            </a:r>
          </a:p>
          <a:p>
            <a:endParaRPr lang="en-US" dirty="0"/>
          </a:p>
          <a:p>
            <a:r>
              <a:rPr lang="en-US" dirty="0" smtClean="0"/>
              <a:t>Ensure that all UP employees have a</a:t>
            </a:r>
          </a:p>
          <a:p>
            <a:pPr marL="0" indent="0">
              <a:buNone/>
            </a:pPr>
            <a:r>
              <a:rPr lang="en-US" dirty="0" smtClean="0"/>
              <a:t>    safe place to work!</a:t>
            </a:r>
            <a:endParaRPr lang="en-US" dirty="0"/>
          </a:p>
        </p:txBody>
      </p:sp>
    </p:spTree>
    <p:extLst>
      <p:ext uri="{BB962C8B-B14F-4D97-AF65-F5344CB8AC3E}">
        <p14:creationId xmlns:p14="http://schemas.microsoft.com/office/powerpoint/2010/main" val="324575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1000"/>
                                        <p:tgtEl>
                                          <p:spTgt spid="4">
                                            <p:txEl>
                                              <p:pRg st="5" end="5"/>
                                            </p:txEl>
                                          </p:spTgt>
                                        </p:tgtEl>
                                      </p:cBhvr>
                                    </p:animEffect>
                                    <p:anim calcmode="lin" valueType="num">
                                      <p:cBhvr>
                                        <p:cTn id="2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7"/>
            <a:ext cx="8229600" cy="1453801"/>
          </a:xfrm>
        </p:spPr>
        <p:txBody>
          <a:bodyPr>
            <a:normAutofit/>
          </a:bodyPr>
          <a:lstStyle/>
          <a:p>
            <a:r>
              <a:rPr lang="en-US" b="1" u="sng" dirty="0" smtClean="0"/>
              <a:t>What is Unlawful Discrimination?</a:t>
            </a:r>
            <a:r>
              <a:rPr lang="en-US" b="1" dirty="0" smtClean="0"/>
              <a:t/>
            </a:r>
            <a:br>
              <a:rPr lang="en-US" b="1" dirty="0" smtClean="0"/>
            </a:br>
            <a:endParaRPr lang="en-US" i="1" dirty="0"/>
          </a:p>
        </p:txBody>
      </p:sp>
      <p:sp>
        <p:nvSpPr>
          <p:cNvPr id="4" name="Content Placeholder 3"/>
          <p:cNvSpPr>
            <a:spLocks noGrp="1"/>
          </p:cNvSpPr>
          <p:nvPr>
            <p:ph idx="1"/>
          </p:nvPr>
        </p:nvSpPr>
        <p:spPr/>
        <p:txBody>
          <a:bodyPr>
            <a:normAutofit/>
          </a:bodyPr>
          <a:lstStyle/>
          <a:p>
            <a:pPr marL="0" indent="0">
              <a:buNone/>
            </a:pPr>
            <a:r>
              <a:rPr lang="en-US" sz="2500" dirty="0" smtClean="0"/>
              <a:t>Unlawful discrimination occurs when an employee is treated differently because of or related to his or her protected class(</a:t>
            </a:r>
            <a:r>
              <a:rPr lang="en-US" sz="2500" dirty="0" err="1" smtClean="0"/>
              <a:t>es</a:t>
            </a:r>
            <a:r>
              <a:rPr lang="en-US" sz="2500" dirty="0" smtClean="0"/>
              <a:t>).</a:t>
            </a:r>
          </a:p>
          <a:p>
            <a:pPr marL="0" indent="0">
              <a:buNone/>
            </a:pPr>
            <a:endParaRPr lang="en-US" sz="2500" dirty="0"/>
          </a:p>
          <a:p>
            <a:pPr marL="0" indent="0">
              <a:buNone/>
            </a:pPr>
            <a:r>
              <a:rPr lang="en-US" sz="2500" dirty="0" smtClean="0"/>
              <a:t>The next slide has the many protected classes under federal and Oregon law.</a:t>
            </a:r>
          </a:p>
          <a:p>
            <a:pPr marL="0" indent="0">
              <a:buNone/>
            </a:pPr>
            <a:endParaRPr lang="en-US" sz="2500" dirty="0"/>
          </a:p>
          <a:p>
            <a:pPr marL="0" indent="0">
              <a:buNone/>
            </a:pPr>
            <a:r>
              <a:rPr lang="en-US" sz="2500" dirty="0" smtClean="0"/>
              <a:t>Each of us may have several protected classes.</a:t>
            </a:r>
          </a:p>
          <a:p>
            <a:pPr marL="0" indent="0">
              <a:buNone/>
            </a:pPr>
            <a:endParaRPr lang="en-US" sz="2500" dirty="0"/>
          </a:p>
          <a:p>
            <a:pPr marL="0" indent="0">
              <a:buNone/>
            </a:pPr>
            <a:endParaRPr lang="en-US" sz="2500" dirty="0" smtClean="0"/>
          </a:p>
          <a:p>
            <a:pPr marL="0" indent="0">
              <a:buNone/>
            </a:pPr>
            <a:endParaRPr lang="en-US" sz="2500" dirty="0"/>
          </a:p>
          <a:p>
            <a:pPr marL="0" indent="0">
              <a:buNone/>
            </a:pPr>
            <a:endParaRPr lang="en-US" sz="2500" dirty="0"/>
          </a:p>
        </p:txBody>
      </p:sp>
    </p:spTree>
    <p:extLst>
      <p:ext uri="{BB962C8B-B14F-4D97-AF65-F5344CB8AC3E}">
        <p14:creationId xmlns:p14="http://schemas.microsoft.com/office/powerpoint/2010/main" val="289834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25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25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7"/>
            <a:ext cx="8229600" cy="1453801"/>
          </a:xfrm>
        </p:spPr>
        <p:txBody>
          <a:bodyPr>
            <a:normAutofit fontScale="90000"/>
          </a:bodyPr>
          <a:lstStyle/>
          <a:p>
            <a:r>
              <a:rPr lang="en-US" b="1" u="sng" dirty="0" smtClean="0"/>
              <a:t>Unlawful Discrimination –</a:t>
            </a:r>
            <a:br>
              <a:rPr lang="en-US" b="1" u="sng" dirty="0" smtClean="0"/>
            </a:br>
            <a:r>
              <a:rPr lang="en-US" b="1" u="sng" dirty="0" smtClean="0"/>
              <a:t>Protected Classes</a:t>
            </a:r>
            <a:r>
              <a:rPr lang="en-US" b="1" dirty="0" smtClean="0"/>
              <a:t/>
            </a:r>
            <a:br>
              <a:rPr lang="en-US" b="1" dirty="0" smtClean="0"/>
            </a:br>
            <a:endParaRPr lang="en-US" i="1" dirty="0"/>
          </a:p>
        </p:txBody>
      </p:sp>
      <p:sp>
        <p:nvSpPr>
          <p:cNvPr id="4" name="Content Placeholder 3"/>
          <p:cNvSpPr>
            <a:spLocks noGrp="1"/>
          </p:cNvSpPr>
          <p:nvPr>
            <p:ph idx="1"/>
          </p:nvPr>
        </p:nvSpPr>
        <p:spPr>
          <a:xfrm>
            <a:off x="457200" y="1600200"/>
            <a:ext cx="8229600" cy="4723108"/>
          </a:xfrm>
        </p:spPr>
        <p:txBody>
          <a:bodyPr numCol="3">
            <a:normAutofit fontScale="92500" lnSpcReduction="10000"/>
          </a:bodyPr>
          <a:lstStyle/>
          <a:p>
            <a:r>
              <a:rPr lang="en-US" sz="2500" dirty="0" smtClean="0"/>
              <a:t>Race.</a:t>
            </a:r>
          </a:p>
          <a:p>
            <a:r>
              <a:rPr lang="en-US" sz="2500" dirty="0" smtClean="0"/>
              <a:t>Color.</a:t>
            </a:r>
          </a:p>
          <a:p>
            <a:r>
              <a:rPr lang="en-US" sz="2500" dirty="0"/>
              <a:t>N</a:t>
            </a:r>
            <a:r>
              <a:rPr lang="en-US" sz="2500" dirty="0" smtClean="0"/>
              <a:t>ational origin.</a:t>
            </a:r>
          </a:p>
          <a:p>
            <a:r>
              <a:rPr lang="en-US" sz="2500" dirty="0"/>
              <a:t>S</a:t>
            </a:r>
            <a:r>
              <a:rPr lang="en-US" sz="2500" dirty="0" smtClean="0"/>
              <a:t>ex </a:t>
            </a:r>
            <a:r>
              <a:rPr lang="en-US" sz="2500" dirty="0"/>
              <a:t>(includes pregnancy-related </a:t>
            </a:r>
            <a:r>
              <a:rPr lang="en-US" sz="2500" dirty="0" smtClean="0"/>
              <a:t>conditions, gender, sexual harassment).</a:t>
            </a:r>
          </a:p>
          <a:p>
            <a:r>
              <a:rPr lang="en-US" sz="2500" dirty="0" smtClean="0"/>
              <a:t>Religion.</a:t>
            </a:r>
          </a:p>
          <a:p>
            <a:r>
              <a:rPr lang="en-US" sz="2500" dirty="0" smtClean="0"/>
              <a:t>Age.</a:t>
            </a:r>
          </a:p>
          <a:p>
            <a:r>
              <a:rPr lang="en-US" sz="2500" dirty="0" smtClean="0"/>
              <a:t>Veteran status.</a:t>
            </a:r>
          </a:p>
          <a:p>
            <a:r>
              <a:rPr lang="en-US" sz="2500" dirty="0" smtClean="0"/>
              <a:t>Physical or mental disability.</a:t>
            </a:r>
          </a:p>
          <a:p>
            <a:r>
              <a:rPr lang="en-US" sz="2500" dirty="0"/>
              <a:t>S</a:t>
            </a:r>
            <a:r>
              <a:rPr lang="en-US" sz="2500" dirty="0" smtClean="0"/>
              <a:t>exual orientation.</a:t>
            </a:r>
          </a:p>
          <a:p>
            <a:r>
              <a:rPr lang="en-US" sz="2500" dirty="0"/>
              <a:t>G</a:t>
            </a:r>
            <a:r>
              <a:rPr lang="en-US" sz="2500" dirty="0" smtClean="0"/>
              <a:t>ender identity.</a:t>
            </a:r>
          </a:p>
          <a:p>
            <a:r>
              <a:rPr lang="en-US" sz="2500" dirty="0"/>
              <a:t>M</a:t>
            </a:r>
            <a:r>
              <a:rPr lang="en-US" sz="2500" dirty="0" smtClean="0"/>
              <a:t>arital status.</a:t>
            </a:r>
          </a:p>
          <a:p>
            <a:r>
              <a:rPr lang="en-US" sz="2500" dirty="0"/>
              <a:t>F</a:t>
            </a:r>
            <a:r>
              <a:rPr lang="en-US" sz="2500" dirty="0" smtClean="0"/>
              <a:t>amily relationship.</a:t>
            </a:r>
          </a:p>
          <a:p>
            <a:r>
              <a:rPr lang="en-US" sz="2500" dirty="0"/>
              <a:t>I</a:t>
            </a:r>
            <a:r>
              <a:rPr lang="en-US" sz="2500" dirty="0" smtClean="0"/>
              <a:t>njured workers.</a:t>
            </a:r>
          </a:p>
          <a:p>
            <a:r>
              <a:rPr lang="en-US" sz="2500" dirty="0"/>
              <a:t>G</a:t>
            </a:r>
            <a:r>
              <a:rPr lang="en-US" sz="2500" dirty="0" smtClean="0"/>
              <a:t>enetic screening &amp; brain-wave testing.</a:t>
            </a:r>
          </a:p>
          <a:p>
            <a:r>
              <a:rPr lang="en-US" sz="2500" dirty="0"/>
              <a:t>U</a:t>
            </a:r>
            <a:r>
              <a:rPr lang="en-US" sz="2500" dirty="0" smtClean="0"/>
              <a:t>se of protected medical or family leave.</a:t>
            </a:r>
          </a:p>
          <a:p>
            <a:endParaRPr lang="en-US" sz="2500" dirty="0" smtClean="0"/>
          </a:p>
          <a:p>
            <a:r>
              <a:rPr lang="en-US" sz="2500" dirty="0" smtClean="0"/>
              <a:t>Association with member of a protected class.</a:t>
            </a:r>
          </a:p>
          <a:p>
            <a:r>
              <a:rPr lang="en-US" sz="2500" dirty="0"/>
              <a:t>O</a:t>
            </a:r>
            <a:r>
              <a:rPr lang="en-US" sz="2500" dirty="0" smtClean="0"/>
              <a:t>pposition of an unlawful employment practice.</a:t>
            </a:r>
          </a:p>
          <a:p>
            <a:r>
              <a:rPr lang="en-US" sz="2500" dirty="0"/>
              <a:t>U</a:t>
            </a:r>
            <a:r>
              <a:rPr lang="en-US" sz="2500" dirty="0" smtClean="0"/>
              <a:t>se of rights under other applicable employment laws.  </a:t>
            </a:r>
          </a:p>
          <a:p>
            <a:endParaRPr lang="en-US" sz="2500" dirty="0"/>
          </a:p>
        </p:txBody>
      </p:sp>
    </p:spTree>
    <p:extLst>
      <p:ext uri="{BB962C8B-B14F-4D97-AF65-F5344CB8AC3E}">
        <p14:creationId xmlns:p14="http://schemas.microsoft.com/office/powerpoint/2010/main" val="27578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50"/>
                                  </p:stCondLst>
                                  <p:iterate type="wd">
                                    <p:tmAbs val="500"/>
                                  </p:iterate>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250"/>
                                  </p:stCondLst>
                                  <p:iterate type="wd">
                                    <p:tmAbs val="500"/>
                                  </p:iterate>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250"/>
                                  </p:stCondLst>
                                  <p:iterate type="wd">
                                    <p:tmAbs val="500"/>
                                  </p:iterate>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250"/>
                                  </p:stCondLst>
                                  <p:iterate type="wd">
                                    <p:tmAbs val="500"/>
                                  </p:iterate>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250"/>
                                  </p:stCondLst>
                                  <p:iterate type="wd">
                                    <p:tmAbs val="500"/>
                                  </p:iterate>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250"/>
                                  </p:stCondLst>
                                  <p:iterate type="wd">
                                    <p:tmAbs val="500"/>
                                  </p:iterate>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250"/>
                                  </p:stCondLst>
                                  <p:iterate type="wd">
                                    <p:tmAbs val="500"/>
                                  </p:iterate>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250"/>
                                  </p:stCondLst>
                                  <p:iterate type="wd">
                                    <p:tmAbs val="500"/>
                                  </p:iterate>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250"/>
                                  </p:stCondLst>
                                  <p:iterate type="wd">
                                    <p:tmAbs val="500"/>
                                  </p:iterate>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250"/>
                                  </p:stCondLst>
                                  <p:iterate type="wd">
                                    <p:tmAbs val="500"/>
                                  </p:iterate>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250"/>
                                  </p:stCondLst>
                                  <p:iterate type="wd">
                                    <p:tmAbs val="500"/>
                                  </p:iterate>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250"/>
                                  </p:stCondLst>
                                  <p:iterate type="wd">
                                    <p:tmAbs val="500"/>
                                  </p:iterate>
                                  <p:childTnLst>
                                    <p:set>
                                      <p:cBhvr>
                                        <p:cTn id="5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250"/>
                                  </p:stCondLst>
                                  <p:iterate type="wd">
                                    <p:tmAbs val="500"/>
                                  </p:iterate>
                                  <p:childTnLst>
                                    <p:set>
                                      <p:cBhvr>
                                        <p:cTn id="5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250"/>
                                  </p:stCondLst>
                                  <p:iterate type="wd">
                                    <p:tmAbs val="500"/>
                                  </p:iterate>
                                  <p:childTnLst>
                                    <p:set>
                                      <p:cBhvr>
                                        <p:cTn id="58"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250"/>
                                  </p:stCondLst>
                                  <p:iterate type="wd">
                                    <p:tmAbs val="500"/>
                                  </p:iterate>
                                  <p:childTnLst>
                                    <p:set>
                                      <p:cBhvr>
                                        <p:cTn id="62"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250"/>
                                  </p:stCondLst>
                                  <p:iterate type="wd">
                                    <p:tmAbs val="500"/>
                                  </p:iterate>
                                  <p:childTnLst>
                                    <p:set>
                                      <p:cBhvr>
                                        <p:cTn id="66"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250"/>
                                  </p:stCondLst>
                                  <p:iterate type="wd">
                                    <p:tmAbs val="500"/>
                                  </p:iterate>
                                  <p:childTnLst>
                                    <p:set>
                                      <p:cBhvr>
                                        <p:cTn id="70" dur="1" fill="hold">
                                          <p:stCondLst>
                                            <p:cond delay="0"/>
                                          </p:stCondLst>
                                        </p:cTn>
                                        <p:tgtEl>
                                          <p:spTgt spid="4">
                                            <p:txEl>
                                              <p:pRg st="17" end="17"/>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250"/>
                                  </p:stCondLst>
                                  <p:iterate type="wd">
                                    <p:tmAbs val="500"/>
                                  </p:iterate>
                                  <p:childTnLst>
                                    <p:set>
                                      <p:cBhvr>
                                        <p:cTn id="74" dur="1" fill="hold">
                                          <p:stCondLst>
                                            <p:cond delay="0"/>
                                          </p:stCondLst>
                                        </p:cTn>
                                        <p:tgtEl>
                                          <p:spTgt spid="4">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7"/>
            <a:ext cx="8229600" cy="1453801"/>
          </a:xfrm>
        </p:spPr>
        <p:txBody>
          <a:bodyPr>
            <a:noAutofit/>
          </a:bodyPr>
          <a:lstStyle/>
          <a:p>
            <a:r>
              <a:rPr lang="en-US" sz="3200" b="1" u="sng" dirty="0"/>
              <a:t>Unlawful Discrimination </a:t>
            </a:r>
            <a:r>
              <a:rPr lang="en-US" sz="3200" b="1" u="sng" dirty="0" smtClean="0"/>
              <a:t>– Potential Examples</a:t>
            </a:r>
            <a:endParaRPr lang="en-US" sz="3000" i="1" dirty="0"/>
          </a:p>
        </p:txBody>
      </p:sp>
      <p:sp>
        <p:nvSpPr>
          <p:cNvPr id="4" name="Content Placeholder 3"/>
          <p:cNvSpPr>
            <a:spLocks noGrp="1"/>
          </p:cNvSpPr>
          <p:nvPr>
            <p:ph idx="1"/>
          </p:nvPr>
        </p:nvSpPr>
        <p:spPr>
          <a:xfrm>
            <a:off x="457200" y="1600200"/>
            <a:ext cx="8229600" cy="4800600"/>
          </a:xfrm>
        </p:spPr>
        <p:txBody>
          <a:bodyPr numCol="2">
            <a:noAutofit/>
          </a:bodyPr>
          <a:lstStyle/>
          <a:p>
            <a:r>
              <a:rPr lang="en-US" sz="2000" dirty="0" smtClean="0"/>
              <a:t>Muslim applicant not hired for housekeeping position because she stated that she needs to wear a head covering while working.</a:t>
            </a:r>
          </a:p>
          <a:p>
            <a:r>
              <a:rPr lang="en-US" sz="2000" dirty="0" smtClean="0"/>
              <a:t>Employees with veteran status not promoted as much as other employees.</a:t>
            </a:r>
          </a:p>
          <a:p>
            <a:r>
              <a:rPr lang="en-US" sz="2000" dirty="0" smtClean="0"/>
              <a:t>Women employees paid less than male employees.</a:t>
            </a:r>
          </a:p>
          <a:p>
            <a:r>
              <a:rPr lang="en-US" sz="2000" dirty="0" smtClean="0"/>
              <a:t>Employee fired after employer learns she is in a romantic relationship with a woman.</a:t>
            </a:r>
          </a:p>
          <a:p>
            <a:r>
              <a:rPr lang="en-US" sz="2000" dirty="0" smtClean="0"/>
              <a:t>Promoting one employee and not another based on marital status.</a:t>
            </a:r>
          </a:p>
          <a:p>
            <a:r>
              <a:rPr lang="en-US" sz="2000" dirty="0" smtClean="0"/>
              <a:t>Racial or ethnic slurs.</a:t>
            </a:r>
            <a:endParaRPr lang="en-US" sz="2000" dirty="0"/>
          </a:p>
          <a:p>
            <a:endParaRPr lang="en-US" sz="2000" dirty="0" smtClean="0"/>
          </a:p>
          <a:p>
            <a:endParaRPr lang="en-US" sz="2000" dirty="0" smtClean="0"/>
          </a:p>
          <a:p>
            <a:endParaRPr lang="en-US" sz="2000" dirty="0"/>
          </a:p>
          <a:p>
            <a:endParaRPr lang="en-US" sz="2000" dirty="0" smtClean="0"/>
          </a:p>
          <a:p>
            <a:endParaRPr lang="en-US" sz="2000" dirty="0" smtClean="0"/>
          </a:p>
          <a:p>
            <a:endParaRPr lang="en-US" sz="2000" dirty="0"/>
          </a:p>
          <a:p>
            <a:endParaRPr lang="en-US" sz="2000" dirty="0" smtClean="0"/>
          </a:p>
          <a:p>
            <a:endParaRPr lang="en-US" sz="2000" dirty="0"/>
          </a:p>
          <a:p>
            <a:endParaRPr lang="en-US" sz="2000" dirty="0" smtClean="0"/>
          </a:p>
          <a:p>
            <a:r>
              <a:rPr lang="en-US" sz="2000" dirty="0" smtClean="0"/>
              <a:t>Offensive or uncomfortable jokes, innuendos, stories, or graphics related to a protected class such as race, sex, age, sexual orientation, etc.</a:t>
            </a:r>
          </a:p>
          <a:p>
            <a:r>
              <a:rPr lang="en-US" sz="2000" dirty="0" smtClean="0"/>
              <a:t>Engaging in unwelcome physical touching (hugging, touching or patting body parts, kissing) towards men or women. </a:t>
            </a:r>
          </a:p>
          <a:p>
            <a:r>
              <a:rPr lang="en-US" sz="2000" dirty="0" smtClean="0"/>
              <a:t>Engaging in unwelcome or harassing conduct (placing garbage in a coworker’s locker, putting dog bowl before a coworker’s locker, hanging a noose on a coworker’s cart, etc.).</a:t>
            </a:r>
            <a:endParaRPr lang="en-US" sz="2000" dirty="0"/>
          </a:p>
          <a:p>
            <a:endParaRPr lang="en-US" sz="2000" dirty="0"/>
          </a:p>
          <a:p>
            <a:endParaRPr lang="en-US" sz="2000" dirty="0"/>
          </a:p>
          <a:p>
            <a:endParaRPr lang="en-US" sz="2000" dirty="0" smtClean="0"/>
          </a:p>
          <a:p>
            <a:endParaRPr lang="en-US" sz="2000" dirty="0" smtClean="0"/>
          </a:p>
          <a:p>
            <a:endParaRPr lang="en-US" sz="2000" dirty="0" smtClean="0"/>
          </a:p>
          <a:p>
            <a:endParaRPr lang="en-US" sz="2000" dirty="0" smtClean="0"/>
          </a:p>
          <a:p>
            <a:pPr marL="0" indent="0">
              <a:buNone/>
            </a:pPr>
            <a:endParaRPr lang="en-US" sz="2000" dirty="0"/>
          </a:p>
          <a:p>
            <a:pPr marL="0" indent="0">
              <a:buNone/>
            </a:pPr>
            <a:endParaRPr lang="en-US" sz="2000" dirty="0" smtClean="0"/>
          </a:p>
          <a:p>
            <a:endParaRPr lang="en-US" sz="2000" dirty="0"/>
          </a:p>
        </p:txBody>
      </p:sp>
    </p:spTree>
    <p:extLst>
      <p:ext uri="{BB962C8B-B14F-4D97-AF65-F5344CB8AC3E}">
        <p14:creationId xmlns:p14="http://schemas.microsoft.com/office/powerpoint/2010/main" val="172469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50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50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50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50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50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500"/>
                                  </p:stCondLst>
                                  <p:childTnLst>
                                    <p:set>
                                      <p:cBhvr>
                                        <p:cTn id="42" dur="1" fill="hold">
                                          <p:stCondLst>
                                            <p:cond delay="0"/>
                                          </p:stCondLst>
                                        </p:cTn>
                                        <p:tgtEl>
                                          <p:spTgt spid="4">
                                            <p:txEl>
                                              <p:pRg st="15" end="15"/>
                                            </p:txEl>
                                          </p:spTgt>
                                        </p:tgtEl>
                                        <p:attrNameLst>
                                          <p:attrName>style.visibility</p:attrName>
                                        </p:attrNameLst>
                                      </p:cBhvr>
                                      <p:to>
                                        <p:strVal val="visible"/>
                                      </p:to>
                                    </p:set>
                                    <p:anim calcmode="lin" valueType="num">
                                      <p:cBhvr additive="base">
                                        <p:cTn id="43"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500"/>
                                  </p:stCondLst>
                                  <p:childTnLst>
                                    <p:set>
                                      <p:cBhvr>
                                        <p:cTn id="48" dur="1" fill="hold">
                                          <p:stCondLst>
                                            <p:cond delay="0"/>
                                          </p:stCondLst>
                                        </p:cTn>
                                        <p:tgtEl>
                                          <p:spTgt spid="4">
                                            <p:txEl>
                                              <p:pRg st="16" end="16"/>
                                            </p:txEl>
                                          </p:spTgt>
                                        </p:tgtEl>
                                        <p:attrNameLst>
                                          <p:attrName>style.visibility</p:attrName>
                                        </p:attrNameLst>
                                      </p:cBhvr>
                                      <p:to>
                                        <p:strVal val="visible"/>
                                      </p:to>
                                    </p:set>
                                    <p:anim calcmode="lin" valueType="num">
                                      <p:cBhvr additive="base">
                                        <p:cTn id="49" dur="500" fill="hold"/>
                                        <p:tgtEl>
                                          <p:spTgt spid="4">
                                            <p:txEl>
                                              <p:pRg st="16" end="1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500"/>
                                  </p:stCondLst>
                                  <p:childTnLst>
                                    <p:set>
                                      <p:cBhvr>
                                        <p:cTn id="54" dur="1" fill="hold">
                                          <p:stCondLst>
                                            <p:cond delay="0"/>
                                          </p:stCondLst>
                                        </p:cTn>
                                        <p:tgtEl>
                                          <p:spTgt spid="4">
                                            <p:txEl>
                                              <p:pRg st="17" end="17"/>
                                            </p:txEl>
                                          </p:spTgt>
                                        </p:tgtEl>
                                        <p:attrNameLst>
                                          <p:attrName>style.visibility</p:attrName>
                                        </p:attrNameLst>
                                      </p:cBhvr>
                                      <p:to>
                                        <p:strVal val="visible"/>
                                      </p:to>
                                    </p:set>
                                    <p:anim calcmode="lin" valueType="num">
                                      <p:cBhvr additive="base">
                                        <p:cTn id="55" dur="500" fill="hold"/>
                                        <p:tgtEl>
                                          <p:spTgt spid="4">
                                            <p:txEl>
                                              <p:pRg st="17" end="1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7"/>
            <a:ext cx="8229600" cy="1453801"/>
          </a:xfrm>
        </p:spPr>
        <p:txBody>
          <a:bodyPr>
            <a:normAutofit/>
          </a:bodyPr>
          <a:lstStyle/>
          <a:p>
            <a:r>
              <a:rPr lang="en-US" b="1" u="sng" dirty="0" smtClean="0"/>
              <a:t>What is Sexual Harassment?</a:t>
            </a:r>
            <a:r>
              <a:rPr lang="en-US" b="1" dirty="0" smtClean="0"/>
              <a:t/>
            </a:r>
            <a:br>
              <a:rPr lang="en-US" b="1" dirty="0" smtClean="0"/>
            </a:br>
            <a:endParaRPr lang="en-US" i="1" dirty="0"/>
          </a:p>
        </p:txBody>
      </p:sp>
      <p:sp>
        <p:nvSpPr>
          <p:cNvPr id="4" name="Content Placeholder 3"/>
          <p:cNvSpPr>
            <a:spLocks noGrp="1"/>
          </p:cNvSpPr>
          <p:nvPr>
            <p:ph idx="1"/>
          </p:nvPr>
        </p:nvSpPr>
        <p:spPr/>
        <p:txBody>
          <a:bodyPr>
            <a:normAutofit/>
          </a:bodyPr>
          <a:lstStyle/>
          <a:p>
            <a:pPr marL="0" indent="0">
              <a:buNone/>
            </a:pPr>
            <a:r>
              <a:rPr lang="en-US" sz="2500" dirty="0" smtClean="0"/>
              <a:t>Sexual harassment is a form of unlawful discrimination. The protected class involved in sexual harassment is sex/gender.</a:t>
            </a:r>
          </a:p>
          <a:p>
            <a:pPr marL="0" indent="0">
              <a:buNone/>
            </a:pPr>
            <a:endParaRPr lang="en-US" sz="2500" dirty="0"/>
          </a:p>
          <a:p>
            <a:pPr marL="0" indent="0">
              <a:buNone/>
            </a:pPr>
            <a:r>
              <a:rPr lang="en-US" sz="2500" dirty="0" smtClean="0"/>
              <a:t>Sexual harassment is when an employee is treated differently and negatively by the employer (managers or supervisors) or other employees related to the employee’s sex or gender.</a:t>
            </a:r>
          </a:p>
          <a:p>
            <a:pPr marL="0" indent="0">
              <a:buNone/>
            </a:pPr>
            <a:endParaRPr lang="en-US" sz="2500" dirty="0"/>
          </a:p>
          <a:p>
            <a:pPr marL="0" indent="0">
              <a:buNone/>
            </a:pPr>
            <a:endParaRPr lang="en-US" sz="2500" dirty="0"/>
          </a:p>
        </p:txBody>
      </p:sp>
    </p:spTree>
    <p:extLst>
      <p:ext uri="{BB962C8B-B14F-4D97-AF65-F5344CB8AC3E}">
        <p14:creationId xmlns:p14="http://schemas.microsoft.com/office/powerpoint/2010/main" val="2067721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04159"/>
            <a:ext cx="8229600" cy="1453801"/>
          </a:xfrm>
        </p:spPr>
        <p:txBody>
          <a:bodyPr>
            <a:noAutofit/>
          </a:bodyPr>
          <a:lstStyle/>
          <a:p>
            <a:r>
              <a:rPr lang="en-US" sz="3200" b="1" u="sng" dirty="0" smtClean="0"/>
              <a:t>Sexual Harassment – Potential Examples</a:t>
            </a:r>
            <a:endParaRPr lang="en-US" sz="3000" i="1" dirty="0"/>
          </a:p>
        </p:txBody>
      </p:sp>
      <p:sp>
        <p:nvSpPr>
          <p:cNvPr id="4" name="Content Placeholder 3"/>
          <p:cNvSpPr>
            <a:spLocks noGrp="1"/>
          </p:cNvSpPr>
          <p:nvPr>
            <p:ph idx="1"/>
          </p:nvPr>
        </p:nvSpPr>
        <p:spPr>
          <a:xfrm>
            <a:off x="457200" y="1600200"/>
            <a:ext cx="8229600" cy="4800600"/>
          </a:xfrm>
        </p:spPr>
        <p:txBody>
          <a:bodyPr numCol="2">
            <a:noAutofit/>
          </a:bodyPr>
          <a:lstStyle/>
          <a:p>
            <a:r>
              <a:rPr lang="en-US" sz="2000" dirty="0"/>
              <a:t>A</a:t>
            </a:r>
            <a:r>
              <a:rPr lang="en-US" sz="2000" dirty="0" smtClean="0"/>
              <a:t> manager, supervisor, or coworker makes sexual or romantic advances.</a:t>
            </a:r>
          </a:p>
          <a:p>
            <a:r>
              <a:rPr lang="en-US" sz="2000" dirty="0" smtClean="0"/>
              <a:t>Making requests for sexual favors.</a:t>
            </a:r>
          </a:p>
          <a:p>
            <a:r>
              <a:rPr lang="en-US" sz="2000" dirty="0" smtClean="0"/>
              <a:t>Providing employee with more pay and better evaluations because she is open to flirtation with supervisor.</a:t>
            </a:r>
          </a:p>
          <a:p>
            <a:r>
              <a:rPr lang="en-US" sz="2000" dirty="0" smtClean="0"/>
              <a:t>Looking at or towards certain body parts of an employee.</a:t>
            </a:r>
          </a:p>
          <a:p>
            <a:r>
              <a:rPr lang="en-US" sz="2000" dirty="0" smtClean="0"/>
              <a:t>Making compliments that could be construed to be of a sexual nature.</a:t>
            </a:r>
          </a:p>
          <a:p>
            <a:r>
              <a:rPr lang="en-US" sz="2000" dirty="0" smtClean="0"/>
              <a:t>Using offensive language (such as profanity and swear words).</a:t>
            </a:r>
          </a:p>
          <a:p>
            <a:endParaRPr lang="en-US" sz="2000" dirty="0" smtClean="0"/>
          </a:p>
          <a:p>
            <a:endParaRPr lang="en-US" sz="2000" dirty="0" smtClean="0"/>
          </a:p>
          <a:p>
            <a:endParaRPr lang="en-US" sz="2000" dirty="0"/>
          </a:p>
          <a:p>
            <a:endParaRPr lang="en-US" sz="2000" dirty="0" smtClean="0"/>
          </a:p>
          <a:p>
            <a:endParaRPr lang="en-US" sz="2000" dirty="0" smtClean="0"/>
          </a:p>
          <a:p>
            <a:endParaRPr lang="en-US" sz="2000" dirty="0"/>
          </a:p>
          <a:p>
            <a:endParaRPr lang="en-US" sz="2000" dirty="0" smtClean="0"/>
          </a:p>
          <a:p>
            <a:endParaRPr lang="en-US" sz="2000" dirty="0"/>
          </a:p>
          <a:p>
            <a:endParaRPr lang="en-US" sz="2000" dirty="0" smtClean="0"/>
          </a:p>
          <a:p>
            <a:pPr marL="0" indent="0">
              <a:buNone/>
            </a:pPr>
            <a:endParaRPr lang="en-US" sz="2000" dirty="0" smtClean="0"/>
          </a:p>
          <a:p>
            <a:r>
              <a:rPr lang="en-US" sz="2000" dirty="0" smtClean="0"/>
              <a:t>Telling offensive or uncomfortable jokes, innuendos, or stories related to sex or gender – even telling sexual stories involving oneself and one’s significant other.</a:t>
            </a:r>
          </a:p>
          <a:p>
            <a:r>
              <a:rPr lang="en-US" sz="2000" dirty="0" smtClean="0"/>
              <a:t>Displaying offensive or uncomfortable graphics or art – such as calendars or photos with swimwear or nude art.</a:t>
            </a:r>
            <a:endParaRPr lang="en-US" sz="2000" dirty="0"/>
          </a:p>
          <a:p>
            <a:r>
              <a:rPr lang="en-US" sz="2000" dirty="0" smtClean="0"/>
              <a:t>Engaging in unwelcome physical touching (hugging, touching or patting body parts, kissing) towards men or women.</a:t>
            </a:r>
          </a:p>
          <a:p>
            <a:endParaRPr lang="en-US" sz="2000" dirty="0"/>
          </a:p>
          <a:p>
            <a:endParaRPr lang="en-US" sz="2000" dirty="0"/>
          </a:p>
          <a:p>
            <a:endParaRPr lang="en-US" sz="2000" dirty="0"/>
          </a:p>
          <a:p>
            <a:endParaRPr lang="en-US" sz="2000" dirty="0" smtClean="0"/>
          </a:p>
          <a:p>
            <a:endParaRPr lang="en-US" sz="2000" dirty="0" smtClean="0"/>
          </a:p>
          <a:p>
            <a:endParaRPr lang="en-US" sz="2000" dirty="0" smtClean="0"/>
          </a:p>
          <a:p>
            <a:endParaRPr lang="en-US" sz="2000" dirty="0" smtClean="0"/>
          </a:p>
          <a:p>
            <a:pPr marL="0" indent="0">
              <a:buNone/>
            </a:pPr>
            <a:endParaRPr lang="en-US" sz="2000" dirty="0"/>
          </a:p>
          <a:p>
            <a:pPr marL="0" indent="0">
              <a:buNone/>
            </a:pPr>
            <a:endParaRPr lang="en-US" sz="2000" dirty="0" smtClean="0"/>
          </a:p>
          <a:p>
            <a:endParaRPr lang="en-US" sz="2000" dirty="0"/>
          </a:p>
        </p:txBody>
      </p:sp>
    </p:spTree>
    <p:extLst>
      <p:ext uri="{BB962C8B-B14F-4D97-AF65-F5344CB8AC3E}">
        <p14:creationId xmlns:p14="http://schemas.microsoft.com/office/powerpoint/2010/main" val="41664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50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50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50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50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50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500"/>
                                  </p:stCondLst>
                                  <p:childTnLst>
                                    <p:set>
                                      <p:cBhvr>
                                        <p:cTn id="42" dur="1" fill="hold">
                                          <p:stCondLst>
                                            <p:cond delay="0"/>
                                          </p:stCondLst>
                                        </p:cTn>
                                        <p:tgtEl>
                                          <p:spTgt spid="4">
                                            <p:txEl>
                                              <p:pRg st="16" end="16"/>
                                            </p:txEl>
                                          </p:spTgt>
                                        </p:tgtEl>
                                        <p:attrNameLst>
                                          <p:attrName>style.visibility</p:attrName>
                                        </p:attrNameLst>
                                      </p:cBhvr>
                                      <p:to>
                                        <p:strVal val="visible"/>
                                      </p:to>
                                    </p:set>
                                    <p:anim calcmode="lin" valueType="num">
                                      <p:cBhvr additive="base">
                                        <p:cTn id="43" dur="500" fill="hold"/>
                                        <p:tgtEl>
                                          <p:spTgt spid="4">
                                            <p:txEl>
                                              <p:pRg st="16" end="1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500"/>
                                  </p:stCondLst>
                                  <p:childTnLst>
                                    <p:set>
                                      <p:cBhvr>
                                        <p:cTn id="48" dur="1" fill="hold">
                                          <p:stCondLst>
                                            <p:cond delay="0"/>
                                          </p:stCondLst>
                                        </p:cTn>
                                        <p:tgtEl>
                                          <p:spTgt spid="4">
                                            <p:txEl>
                                              <p:pRg st="17" end="17"/>
                                            </p:txEl>
                                          </p:spTgt>
                                        </p:tgtEl>
                                        <p:attrNameLst>
                                          <p:attrName>style.visibility</p:attrName>
                                        </p:attrNameLst>
                                      </p:cBhvr>
                                      <p:to>
                                        <p:strVal val="visible"/>
                                      </p:to>
                                    </p:set>
                                    <p:anim calcmode="lin" valueType="num">
                                      <p:cBhvr additive="base">
                                        <p:cTn id="49" dur="500" fill="hold"/>
                                        <p:tgtEl>
                                          <p:spTgt spid="4">
                                            <p:txEl>
                                              <p:pRg st="17" end="1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500"/>
                                  </p:stCondLst>
                                  <p:childTnLst>
                                    <p:set>
                                      <p:cBhvr>
                                        <p:cTn id="54" dur="1" fill="hold">
                                          <p:stCondLst>
                                            <p:cond delay="0"/>
                                          </p:stCondLst>
                                        </p:cTn>
                                        <p:tgtEl>
                                          <p:spTgt spid="4">
                                            <p:txEl>
                                              <p:pRg st="18" end="18"/>
                                            </p:txEl>
                                          </p:spTgt>
                                        </p:tgtEl>
                                        <p:attrNameLst>
                                          <p:attrName>style.visibility</p:attrName>
                                        </p:attrNameLst>
                                      </p:cBhvr>
                                      <p:to>
                                        <p:strVal val="visible"/>
                                      </p:to>
                                    </p:set>
                                    <p:anim calcmode="lin" valueType="num">
                                      <p:cBhvr additive="base">
                                        <p:cTn id="55" dur="500" fill="hold"/>
                                        <p:tgtEl>
                                          <p:spTgt spid="4">
                                            <p:txEl>
                                              <p:pRg st="18" end="1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2322</TotalTime>
  <Words>1737</Words>
  <Application>Microsoft Office PowerPoint</Application>
  <PresentationFormat>On-screen Show (4:3)</PresentationFormat>
  <Paragraphs>304</Paragraphs>
  <Slides>24</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Unlawful Discrimination, Sexual Harassment, Title IX  &amp; Workplace Violence Training</vt:lpstr>
      <vt:lpstr>Purpose –  Unlawful Discrimination &amp; Sexual Harassment</vt:lpstr>
      <vt:lpstr>Purpose – Title IX</vt:lpstr>
      <vt:lpstr>Purpose – Workplace Violence</vt:lpstr>
      <vt:lpstr>What is Unlawful Discrimination? </vt:lpstr>
      <vt:lpstr>Unlawful Discrimination – Protected Classes </vt:lpstr>
      <vt:lpstr>Unlawful Discrimination – Potential Examples</vt:lpstr>
      <vt:lpstr>What is Sexual Harassment? </vt:lpstr>
      <vt:lpstr>Sexual Harassment – Potential Examples</vt:lpstr>
      <vt:lpstr>Unlawful Discrimination &amp; Sexual Harassment </vt:lpstr>
      <vt:lpstr>Unlawful Discrimination &amp; Sexual Harassment </vt:lpstr>
      <vt:lpstr>Unlawful Discrimination &amp; Sexual Harassment </vt:lpstr>
      <vt:lpstr>Unlawful Discrimination &amp; Sexual Harassment </vt:lpstr>
      <vt:lpstr>Unlawful Discrimination &amp; Sexual Harassment – Duties of Managers &amp; Supervisors </vt:lpstr>
      <vt:lpstr>Unlawful Discrimination &amp; Sexual Harassment – Duties of Managers &amp; Supervisors </vt:lpstr>
      <vt:lpstr>Unlawful Discrimination &amp; Sexual Harassment – Duties of Human Resources </vt:lpstr>
      <vt:lpstr>What is Title IX? </vt:lpstr>
      <vt:lpstr>What is Title IX? </vt:lpstr>
      <vt:lpstr>What is Title IX? </vt:lpstr>
      <vt:lpstr>Workplace Violence </vt:lpstr>
      <vt:lpstr>Workplace Violence </vt:lpstr>
      <vt:lpstr>Directions – Finishing This Training </vt:lpstr>
      <vt:lpstr>Workplace Violence </vt:lpstr>
      <vt:lpstr>Workplace Violence </vt:lpstr>
    </vt:vector>
  </TitlesOfParts>
  <Company>laura eddings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eddings</dc:creator>
  <cp:lastModifiedBy>Jenkins, Bill</cp:lastModifiedBy>
  <cp:revision>122</cp:revision>
  <dcterms:created xsi:type="dcterms:W3CDTF">2016-04-05T00:32:13Z</dcterms:created>
  <dcterms:modified xsi:type="dcterms:W3CDTF">2016-06-08T21:41:18Z</dcterms:modified>
</cp:coreProperties>
</file>