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3"/>
    <p:sldId id="257" r:id="rId44"/>
    <p:sldId id="258" r:id="rId45"/>
    <p:sldId id="259" r:id="rId46"/>
    <p:sldId id="260" r:id="rId47"/>
    <p:sldId id="261" r:id="rId4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Bobby Jones Soft" charset="1" panose="00000000000000000000"/>
      <p:regular r:id="rId10"/>
    </p:embeddedFont>
    <p:embeddedFont>
      <p:font typeface="Canva Sans" charset="1" panose="020B0503030501040103"/>
      <p:regular r:id="rId11"/>
    </p:embeddedFont>
    <p:embeddedFont>
      <p:font typeface="Canva Sans Bold" charset="1" panose="020B0803030501040103"/>
      <p:regular r:id="rId12"/>
    </p:embeddedFont>
    <p:embeddedFont>
      <p:font typeface="Canva Sans Italics" charset="1" panose="020B0503030501040103"/>
      <p:regular r:id="rId13"/>
    </p:embeddedFont>
    <p:embeddedFont>
      <p:font typeface="Canva Sans Bold Italics" charset="1" panose="020B0803030501040103"/>
      <p:regular r:id="rId14"/>
    </p:embeddedFont>
    <p:embeddedFont>
      <p:font typeface="Canva Sans Medium" charset="1" panose="020B0603030501040103"/>
      <p:regular r:id="rId15"/>
    </p:embeddedFont>
    <p:embeddedFont>
      <p:font typeface="Canva Sans Medium Italics" charset="1" panose="020B0603030501040103"/>
      <p:regular r:id="rId16"/>
    </p:embeddedFont>
    <p:embeddedFont>
      <p:font typeface="Aileron" charset="1" panose="00000500000000000000"/>
      <p:regular r:id="rId17"/>
    </p:embeddedFont>
    <p:embeddedFont>
      <p:font typeface="Aileron Bold" charset="1" panose="00000800000000000000"/>
      <p:regular r:id="rId18"/>
    </p:embeddedFont>
    <p:embeddedFont>
      <p:font typeface="Aileron Italics" charset="1" panose="00000500000000000000"/>
      <p:regular r:id="rId19"/>
    </p:embeddedFont>
    <p:embeddedFont>
      <p:font typeface="Aileron Bold Italics" charset="1" panose="00000800000000000000"/>
      <p:regular r:id="rId20"/>
    </p:embeddedFont>
    <p:embeddedFont>
      <p:font typeface="Aileron Thin" charset="1" panose="00000300000000000000"/>
      <p:regular r:id="rId21"/>
    </p:embeddedFont>
    <p:embeddedFont>
      <p:font typeface="Aileron Thin Italics" charset="1" panose="00000300000000000000"/>
      <p:regular r:id="rId22"/>
    </p:embeddedFont>
    <p:embeddedFont>
      <p:font typeface="Aileron Light" charset="1" panose="00000400000000000000"/>
      <p:regular r:id="rId23"/>
    </p:embeddedFont>
    <p:embeddedFont>
      <p:font typeface="Aileron Light Italics" charset="1" panose="00000400000000000000"/>
      <p:regular r:id="rId24"/>
    </p:embeddedFont>
    <p:embeddedFont>
      <p:font typeface="Aileron Ultra-Bold" charset="1" panose="00000A00000000000000"/>
      <p:regular r:id="rId25"/>
    </p:embeddedFont>
    <p:embeddedFont>
      <p:font typeface="Aileron Ultra-Bold Italics" charset="1" panose="00000A00000000000000"/>
      <p:regular r:id="rId26"/>
    </p:embeddedFont>
    <p:embeddedFont>
      <p:font typeface="Aileron Heavy" charset="1" panose="00000A00000000000000"/>
      <p:regular r:id="rId27"/>
    </p:embeddedFont>
    <p:embeddedFont>
      <p:font typeface="Aileron Heavy Italics" charset="1" panose="00000A00000000000000"/>
      <p:regular r:id="rId28"/>
    </p:embeddedFont>
    <p:embeddedFont>
      <p:font typeface="Nunito" charset="1" panose="00000500000000000000"/>
      <p:regular r:id="rId29"/>
    </p:embeddedFont>
    <p:embeddedFont>
      <p:font typeface="Nunito Bold" charset="1" panose="00000800000000000000"/>
      <p:regular r:id="rId30"/>
    </p:embeddedFont>
    <p:embeddedFont>
      <p:font typeface="Nunito Bold Italics" charset="1" panose="00000000000000000000"/>
      <p:regular r:id="rId31"/>
    </p:embeddedFont>
    <p:embeddedFont>
      <p:font typeface="Nunito Light" charset="1" panose="00000400000000000000"/>
      <p:regular r:id="rId32"/>
    </p:embeddedFont>
    <p:embeddedFont>
      <p:font typeface="Nunito Heavy" charset="1" panose="00000000000000000000"/>
      <p:regular r:id="rId33"/>
    </p:embeddedFont>
    <p:embeddedFont>
      <p:font typeface="Nunito Heavy Italics" charset="1" panose="00000000000000000000"/>
      <p:regular r:id="rId34"/>
    </p:embeddedFont>
    <p:embeddedFont>
      <p:font typeface="Open Sans" charset="1" panose="020B0606030504020204"/>
      <p:regular r:id="rId35"/>
    </p:embeddedFont>
    <p:embeddedFont>
      <p:font typeface="Open Sans Bold" charset="1" panose="020B0806030504020204"/>
      <p:regular r:id="rId36"/>
    </p:embeddedFont>
    <p:embeddedFont>
      <p:font typeface="Open Sans Italics" charset="1" panose="020B0606030504020204"/>
      <p:regular r:id="rId37"/>
    </p:embeddedFont>
    <p:embeddedFont>
      <p:font typeface="Open Sans Bold Italics" charset="1" panose="020B0806030504020204"/>
      <p:regular r:id="rId38"/>
    </p:embeddedFont>
    <p:embeddedFont>
      <p:font typeface="Open Sans Light" charset="1" panose="020B0306030504020204"/>
      <p:regular r:id="rId39"/>
    </p:embeddedFont>
    <p:embeddedFont>
      <p:font typeface="Open Sans Light Italics" charset="1" panose="020B0306030504020204"/>
      <p:regular r:id="rId40"/>
    </p:embeddedFont>
    <p:embeddedFont>
      <p:font typeface="Open Sans Ultra-Bold" charset="1" panose="00000000000000000000"/>
      <p:regular r:id="rId41"/>
    </p:embeddedFont>
    <p:embeddedFont>
      <p:font typeface="Open Sans Ultra-Bold Italics" charset="1" panose="0000000000000000000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slides/slide1.xml" Type="http://schemas.openxmlformats.org/officeDocument/2006/relationships/slide"/><Relationship Id="rId44" Target="slides/slide2.xml" Type="http://schemas.openxmlformats.org/officeDocument/2006/relationships/slide"/><Relationship Id="rId45" Target="slides/slide3.xml" Type="http://schemas.openxmlformats.org/officeDocument/2006/relationships/slide"/><Relationship Id="rId46" Target="slides/slide4.xml" Type="http://schemas.openxmlformats.org/officeDocument/2006/relationships/slide"/><Relationship Id="rId47" Target="slides/slide5.xml" Type="http://schemas.openxmlformats.org/officeDocument/2006/relationships/slide"/><Relationship Id="rId48" Target="slides/slide6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svg" Type="http://schemas.openxmlformats.org/officeDocument/2006/relationships/image"/><Relationship Id="rId11" Target="../media/image14.png" Type="http://schemas.openxmlformats.org/officeDocument/2006/relationships/image"/><Relationship Id="rId12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Relationship Id="rId5" Target="../media/image20.png" Type="http://schemas.openxmlformats.org/officeDocument/2006/relationships/image"/><Relationship Id="rId6" Target="../media/image21.svg" Type="http://schemas.openxmlformats.org/officeDocument/2006/relationships/image"/><Relationship Id="rId7" Target="../media/image22.png" Type="http://schemas.openxmlformats.org/officeDocument/2006/relationships/image"/><Relationship Id="rId8" Target="../media/image23.sv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Relationship Id="rId7" Target="../media/image30.png" Type="http://schemas.openxmlformats.org/officeDocument/2006/relationships/image"/><Relationship Id="rId8" Target="../media/image31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svg" Type="http://schemas.openxmlformats.org/officeDocument/2006/relationships/image"/><Relationship Id="rId11" Target="../media/image14.png" Type="http://schemas.openxmlformats.org/officeDocument/2006/relationships/image"/><Relationship Id="rId12" Target="../media/image15.svg" Type="http://schemas.openxmlformats.org/officeDocument/2006/relationships/image"/><Relationship Id="rId13" Target="../media/image41.png" Type="http://schemas.openxmlformats.org/officeDocument/2006/relationships/image"/><Relationship Id="rId14" Target="../media/image42.svg" Type="http://schemas.openxmlformats.org/officeDocument/2006/relationships/image"/><Relationship Id="rId2" Target="../media/image32.pn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37.png" Type="http://schemas.openxmlformats.org/officeDocument/2006/relationships/image"/><Relationship Id="rId8" Target="../media/image38.svg" Type="http://schemas.openxmlformats.org/officeDocument/2006/relationships/image"/><Relationship Id="rId9" Target="../media/image39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svg" Type="http://schemas.openxmlformats.org/officeDocument/2006/relationships/image"/><Relationship Id="rId11" Target="../media/image14.png" Type="http://schemas.openxmlformats.org/officeDocument/2006/relationships/image"/><Relationship Id="rId12" Target="../media/image15.svg" Type="http://schemas.openxmlformats.org/officeDocument/2006/relationships/image"/><Relationship Id="rId13" Target="../media/image41.png" Type="http://schemas.openxmlformats.org/officeDocument/2006/relationships/image"/><Relationship Id="rId14" Target="../media/image42.svg" Type="http://schemas.openxmlformats.org/officeDocument/2006/relationships/image"/><Relationship Id="rId2" Target="../media/image32.pn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39.png" Type="http://schemas.openxmlformats.org/officeDocument/2006/relationships/image"/><Relationship Id="rId8" Target="../media/image40.svg" Type="http://schemas.openxmlformats.org/officeDocument/2006/relationships/image"/><Relationship Id="rId9" Target="../media/image37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11" Target="../media/image6.png" Type="http://schemas.openxmlformats.org/officeDocument/2006/relationships/image"/><Relationship Id="rId12" Target="../media/image7.svg" Type="http://schemas.openxmlformats.org/officeDocument/2006/relationships/image"/><Relationship Id="rId13" Target="../media/image28.png" Type="http://schemas.openxmlformats.org/officeDocument/2006/relationships/image"/><Relationship Id="rId14" Target="../media/image29.svg" Type="http://schemas.openxmlformats.org/officeDocument/2006/relationships/image"/><Relationship Id="rId15" Target="../media/image16.png" Type="http://schemas.openxmlformats.org/officeDocument/2006/relationships/image"/><Relationship Id="rId16" Target="../media/image17.svg" Type="http://schemas.openxmlformats.org/officeDocument/2006/relationships/image"/><Relationship Id="rId2" Target="../media/image32.png" Type="http://schemas.openxmlformats.org/officeDocument/2006/relationships/image"/><Relationship Id="rId3" Target="../media/image43.png" Type="http://schemas.openxmlformats.org/officeDocument/2006/relationships/image"/><Relationship Id="rId4" Target="../media/image44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45.png" Type="http://schemas.openxmlformats.org/officeDocument/2006/relationships/image"/><Relationship Id="rId8" Target="../media/image46.svg" Type="http://schemas.openxmlformats.org/officeDocument/2006/relationships/image"/><Relationship Id="rId9" Target="../media/image1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6499" r="0" b="-7649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944112" y="1047194"/>
            <a:ext cx="10399776" cy="8229600"/>
          </a:xfrm>
          <a:custGeom>
            <a:avLst/>
            <a:gdLst/>
            <a:ahLst/>
            <a:cxnLst/>
            <a:rect r="r" b="b" t="t" l="l"/>
            <a:pathLst>
              <a:path h="8229600" w="10399776">
                <a:moveTo>
                  <a:pt x="0" y="0"/>
                </a:moveTo>
                <a:lnTo>
                  <a:pt x="10399776" y="0"/>
                </a:lnTo>
                <a:lnTo>
                  <a:pt x="1039977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5676679" y="7134024"/>
            <a:ext cx="6934641" cy="1475926"/>
            <a:chOff x="0" y="0"/>
            <a:chExt cx="2024286" cy="4308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92710" y="106680"/>
              <a:ext cx="1920146" cy="311456"/>
            </a:xfrm>
            <a:custGeom>
              <a:avLst/>
              <a:gdLst/>
              <a:ahLst/>
              <a:cxnLst/>
              <a:rect r="r" b="b" t="t" l="l"/>
              <a:pathLst>
                <a:path h="311456" w="1920146">
                  <a:moveTo>
                    <a:pt x="1893476" y="122226"/>
                  </a:moveTo>
                  <a:cubicBezTo>
                    <a:pt x="1893476" y="209856"/>
                    <a:pt x="1817276" y="280976"/>
                    <a:pt x="1735996" y="280976"/>
                  </a:cubicBezTo>
                  <a:lnTo>
                    <a:pt x="66040" y="280976"/>
                  </a:lnTo>
                  <a:cubicBezTo>
                    <a:pt x="43180" y="280976"/>
                    <a:pt x="20320" y="275896"/>
                    <a:pt x="0" y="267006"/>
                  </a:cubicBezTo>
                  <a:cubicBezTo>
                    <a:pt x="26670" y="294946"/>
                    <a:pt x="63500" y="311456"/>
                    <a:pt x="106365" y="311456"/>
                  </a:cubicBezTo>
                  <a:lnTo>
                    <a:pt x="1774096" y="311456"/>
                  </a:lnTo>
                  <a:cubicBezTo>
                    <a:pt x="1854106" y="311456"/>
                    <a:pt x="1920146" y="245416"/>
                    <a:pt x="1920146" y="165406"/>
                  </a:cubicBezTo>
                  <a:lnTo>
                    <a:pt x="1920146" y="95250"/>
                  </a:lnTo>
                  <a:cubicBezTo>
                    <a:pt x="1920146" y="58420"/>
                    <a:pt x="1906176" y="25400"/>
                    <a:pt x="1884586" y="0"/>
                  </a:cubicBezTo>
                  <a:cubicBezTo>
                    <a:pt x="1890936" y="16510"/>
                    <a:pt x="1893476" y="34290"/>
                    <a:pt x="1893476" y="52070"/>
                  </a:cubicBezTo>
                  <a:lnTo>
                    <a:pt x="1893476" y="122226"/>
                  </a:lnTo>
                  <a:close/>
                </a:path>
              </a:pathLst>
            </a:custGeom>
            <a:solidFill>
              <a:srgbClr val="BEB669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700" y="12700"/>
              <a:ext cx="1959516" cy="362256"/>
            </a:xfrm>
            <a:custGeom>
              <a:avLst/>
              <a:gdLst/>
              <a:ahLst/>
              <a:cxnLst/>
              <a:rect r="r" b="b" t="t" l="l"/>
              <a:pathLst>
                <a:path h="362256" w="1959516">
                  <a:moveTo>
                    <a:pt x="146050" y="362256"/>
                  </a:moveTo>
                  <a:lnTo>
                    <a:pt x="1813466" y="362256"/>
                  </a:lnTo>
                  <a:cubicBezTo>
                    <a:pt x="1893476" y="362256"/>
                    <a:pt x="1959516" y="296216"/>
                    <a:pt x="1959516" y="216206"/>
                  </a:cubicBezTo>
                  <a:lnTo>
                    <a:pt x="1959516" y="146050"/>
                  </a:lnTo>
                  <a:cubicBezTo>
                    <a:pt x="1959516" y="66040"/>
                    <a:pt x="1893476" y="0"/>
                    <a:pt x="181346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16206"/>
                  </a:lnTo>
                  <a:cubicBezTo>
                    <a:pt x="0" y="297486"/>
                    <a:pt x="66040" y="362256"/>
                    <a:pt x="146050" y="362256"/>
                  </a:cubicBezTo>
                  <a:close/>
                </a:path>
              </a:pathLst>
            </a:custGeom>
            <a:solidFill>
              <a:srgbClr val="F1B6A1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24286" cy="430836"/>
            </a:xfrm>
            <a:custGeom>
              <a:avLst/>
              <a:gdLst/>
              <a:ahLst/>
              <a:cxnLst/>
              <a:rect r="r" b="b" t="t" l="l"/>
              <a:pathLst>
                <a:path h="430836" w="2024286">
                  <a:moveTo>
                    <a:pt x="1960786" y="74930"/>
                  </a:moveTo>
                  <a:cubicBezTo>
                    <a:pt x="1932846" y="30480"/>
                    <a:pt x="1883316" y="0"/>
                    <a:pt x="182616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28906"/>
                  </a:lnTo>
                  <a:cubicBezTo>
                    <a:pt x="0" y="280976"/>
                    <a:pt x="25400" y="326696"/>
                    <a:pt x="63500" y="355906"/>
                  </a:cubicBezTo>
                  <a:cubicBezTo>
                    <a:pt x="91440" y="400356"/>
                    <a:pt x="140970" y="430836"/>
                    <a:pt x="200693" y="430836"/>
                  </a:cubicBezTo>
                  <a:lnTo>
                    <a:pt x="1865536" y="430836"/>
                  </a:lnTo>
                  <a:cubicBezTo>
                    <a:pt x="1953166" y="430836"/>
                    <a:pt x="2024286" y="359716"/>
                    <a:pt x="2024286" y="272086"/>
                  </a:cubicBezTo>
                  <a:lnTo>
                    <a:pt x="2024286" y="201930"/>
                  </a:lnTo>
                  <a:cubicBezTo>
                    <a:pt x="2024286" y="149860"/>
                    <a:pt x="1998886" y="104140"/>
                    <a:pt x="1960786" y="74930"/>
                  </a:cubicBezTo>
                  <a:close/>
                  <a:moveTo>
                    <a:pt x="12700" y="22890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26166" y="12700"/>
                  </a:lnTo>
                  <a:cubicBezTo>
                    <a:pt x="1906176" y="12700"/>
                    <a:pt x="1972216" y="78740"/>
                    <a:pt x="1972216" y="158750"/>
                  </a:cubicBezTo>
                  <a:lnTo>
                    <a:pt x="1972216" y="228906"/>
                  </a:lnTo>
                  <a:cubicBezTo>
                    <a:pt x="1972216" y="308916"/>
                    <a:pt x="1906176" y="374956"/>
                    <a:pt x="1826166" y="374956"/>
                  </a:cubicBezTo>
                  <a:lnTo>
                    <a:pt x="158750" y="374956"/>
                  </a:lnTo>
                  <a:cubicBezTo>
                    <a:pt x="78740" y="374956"/>
                    <a:pt x="12700" y="310186"/>
                    <a:pt x="12700" y="228906"/>
                  </a:cubicBezTo>
                  <a:close/>
                  <a:moveTo>
                    <a:pt x="2012856" y="272086"/>
                  </a:moveTo>
                  <a:cubicBezTo>
                    <a:pt x="2012856" y="352096"/>
                    <a:pt x="1945546" y="418136"/>
                    <a:pt x="1865536" y="418136"/>
                  </a:cubicBezTo>
                  <a:lnTo>
                    <a:pt x="200693" y="418136"/>
                  </a:lnTo>
                  <a:cubicBezTo>
                    <a:pt x="157480" y="418136"/>
                    <a:pt x="120650" y="401626"/>
                    <a:pt x="93980" y="373686"/>
                  </a:cubicBezTo>
                  <a:cubicBezTo>
                    <a:pt x="114300" y="382576"/>
                    <a:pt x="135890" y="387656"/>
                    <a:pt x="160020" y="387656"/>
                  </a:cubicBezTo>
                  <a:lnTo>
                    <a:pt x="1827436" y="387656"/>
                  </a:lnTo>
                  <a:cubicBezTo>
                    <a:pt x="1915066" y="387656"/>
                    <a:pt x="1986186" y="316536"/>
                    <a:pt x="1986186" y="228906"/>
                  </a:cubicBezTo>
                  <a:lnTo>
                    <a:pt x="1986186" y="158750"/>
                  </a:lnTo>
                  <a:cubicBezTo>
                    <a:pt x="1986186" y="140970"/>
                    <a:pt x="1982376" y="123190"/>
                    <a:pt x="1977296" y="106680"/>
                  </a:cubicBezTo>
                  <a:cubicBezTo>
                    <a:pt x="1998886" y="132080"/>
                    <a:pt x="2012856" y="165100"/>
                    <a:pt x="2012856" y="201930"/>
                  </a:cubicBezTo>
                  <a:lnTo>
                    <a:pt x="2012856" y="272086"/>
                  </a:lnTo>
                  <a:close/>
                </a:path>
              </a:pathLst>
            </a:custGeom>
            <a:solidFill>
              <a:srgbClr val="53452C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223448" y="137547"/>
            <a:ext cx="4157989" cy="3196454"/>
          </a:xfrm>
          <a:custGeom>
            <a:avLst/>
            <a:gdLst/>
            <a:ahLst/>
            <a:cxnLst/>
            <a:rect r="r" b="b" t="t" l="l"/>
            <a:pathLst>
              <a:path h="3196454" w="4157989">
                <a:moveTo>
                  <a:pt x="0" y="0"/>
                </a:moveTo>
                <a:lnTo>
                  <a:pt x="4157989" y="0"/>
                </a:lnTo>
                <a:lnTo>
                  <a:pt x="4157989" y="3196454"/>
                </a:lnTo>
                <a:lnTo>
                  <a:pt x="0" y="31964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967712" y="6417868"/>
            <a:ext cx="5190073" cy="3479512"/>
          </a:xfrm>
          <a:custGeom>
            <a:avLst/>
            <a:gdLst/>
            <a:ahLst/>
            <a:cxnLst/>
            <a:rect r="r" b="b" t="t" l="l"/>
            <a:pathLst>
              <a:path h="3479512" w="5190073">
                <a:moveTo>
                  <a:pt x="0" y="0"/>
                </a:moveTo>
                <a:lnTo>
                  <a:pt x="5190074" y="0"/>
                </a:lnTo>
                <a:lnTo>
                  <a:pt x="5190074" y="3479512"/>
                </a:lnTo>
                <a:lnTo>
                  <a:pt x="0" y="34795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191677" y="3106706"/>
            <a:ext cx="1796427" cy="2829020"/>
          </a:xfrm>
          <a:custGeom>
            <a:avLst/>
            <a:gdLst/>
            <a:ahLst/>
            <a:cxnLst/>
            <a:rect r="r" b="b" t="t" l="l"/>
            <a:pathLst>
              <a:path h="2829020" w="1796427">
                <a:moveTo>
                  <a:pt x="0" y="0"/>
                </a:moveTo>
                <a:lnTo>
                  <a:pt x="1796427" y="0"/>
                </a:lnTo>
                <a:lnTo>
                  <a:pt x="1796427" y="2829020"/>
                </a:lnTo>
                <a:lnTo>
                  <a:pt x="0" y="28290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181335">
            <a:off x="14509030" y="307353"/>
            <a:ext cx="2404625" cy="2255389"/>
          </a:xfrm>
          <a:custGeom>
            <a:avLst/>
            <a:gdLst/>
            <a:ahLst/>
            <a:cxnLst/>
            <a:rect r="r" b="b" t="t" l="l"/>
            <a:pathLst>
              <a:path h="2255389" w="2404625">
                <a:moveTo>
                  <a:pt x="0" y="0"/>
                </a:moveTo>
                <a:lnTo>
                  <a:pt x="2404625" y="0"/>
                </a:lnTo>
                <a:lnTo>
                  <a:pt x="2404625" y="2255389"/>
                </a:lnTo>
                <a:lnTo>
                  <a:pt x="0" y="22553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-23368" b="-3038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944112" y="3150265"/>
            <a:ext cx="10399776" cy="3081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33"/>
              </a:lnSpc>
            </a:pPr>
            <a:r>
              <a:rPr lang="en-US" sz="12733">
                <a:solidFill>
                  <a:srgbClr val="53452C"/>
                </a:solidFill>
                <a:latin typeface="Bobby Jones Soft"/>
              </a:rPr>
              <a:t>THE 105</a:t>
            </a:r>
          </a:p>
          <a:p>
            <a:pPr algn="ctr">
              <a:lnSpc>
                <a:spcPts val="10933"/>
              </a:lnSpc>
            </a:pPr>
            <a:r>
              <a:rPr lang="en-US" sz="10933">
                <a:solidFill>
                  <a:srgbClr val="53452C"/>
                </a:solidFill>
                <a:latin typeface="Bobby Jones Soft"/>
              </a:rPr>
              <a:t>Study groups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892025" y="7320171"/>
            <a:ext cx="6503949" cy="1427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00"/>
              </a:lnSpc>
            </a:pPr>
            <a:r>
              <a:rPr lang="en-US" sz="3700">
                <a:solidFill>
                  <a:srgbClr val="53452C"/>
                </a:solidFill>
                <a:latin typeface="Nunito Bold"/>
              </a:rPr>
              <a:t>with Learning Skills Co-Pilots </a:t>
            </a:r>
          </a:p>
          <a:p>
            <a:pPr algn="ctr">
              <a:lnSpc>
                <a:spcPts val="3700"/>
              </a:lnSpc>
            </a:pPr>
            <a:r>
              <a:rPr lang="en-US" sz="3700">
                <a:solidFill>
                  <a:srgbClr val="53452C"/>
                </a:solidFill>
                <a:latin typeface="Nunito Bold"/>
              </a:rPr>
              <a:t>Xavier &amp; Sarah </a:t>
            </a:r>
          </a:p>
          <a:p>
            <a:pPr algn="ctr">
              <a:lnSpc>
                <a:spcPts val="3700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496501" y="1621413"/>
            <a:ext cx="3535684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spc="169">
                <a:solidFill>
                  <a:srgbClr val="53452C"/>
                </a:solidFill>
                <a:latin typeface="Nunito Bold"/>
              </a:rPr>
              <a:t>TUESDAYS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96501" y="2243564"/>
            <a:ext cx="3535684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50"/>
              </a:lnSpc>
            </a:pPr>
            <a:r>
              <a:rPr lang="en-US" sz="2458">
                <a:solidFill>
                  <a:srgbClr val="53452C"/>
                </a:solidFill>
                <a:latin typeface="Nunito"/>
              </a:rPr>
              <a:t>1:15 - 1:45 pm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223448" y="6989986"/>
            <a:ext cx="4157989" cy="3196454"/>
          </a:xfrm>
          <a:custGeom>
            <a:avLst/>
            <a:gdLst/>
            <a:ahLst/>
            <a:cxnLst/>
            <a:rect r="r" b="b" t="t" l="l"/>
            <a:pathLst>
              <a:path h="3196454" w="4157989">
                <a:moveTo>
                  <a:pt x="0" y="0"/>
                </a:moveTo>
                <a:lnTo>
                  <a:pt x="4157989" y="0"/>
                </a:lnTo>
                <a:lnTo>
                  <a:pt x="4157989" y="3196454"/>
                </a:lnTo>
                <a:lnTo>
                  <a:pt x="0" y="319645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534601" y="7900058"/>
            <a:ext cx="3412126" cy="1570226"/>
            <a:chOff x="0" y="0"/>
            <a:chExt cx="4549501" cy="2093635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4549501" cy="2093635"/>
              <a:chOff x="0" y="0"/>
              <a:chExt cx="1372315" cy="631526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372315" cy="631526"/>
              </a:xfrm>
              <a:custGeom>
                <a:avLst/>
                <a:gdLst/>
                <a:ahLst/>
                <a:cxnLst/>
                <a:rect r="r" b="b" t="t" l="l"/>
                <a:pathLst>
                  <a:path h="631526" w="1372315">
                    <a:moveTo>
                      <a:pt x="14858" y="0"/>
                    </a:moveTo>
                    <a:lnTo>
                      <a:pt x="1357457" y="0"/>
                    </a:lnTo>
                    <a:cubicBezTo>
                      <a:pt x="1365663" y="0"/>
                      <a:pt x="1372315" y="6652"/>
                      <a:pt x="1372315" y="14858"/>
                    </a:cubicBezTo>
                    <a:lnTo>
                      <a:pt x="1372315" y="616667"/>
                    </a:lnTo>
                    <a:cubicBezTo>
                      <a:pt x="1372315" y="620608"/>
                      <a:pt x="1370750" y="624387"/>
                      <a:pt x="1367963" y="627174"/>
                    </a:cubicBezTo>
                    <a:cubicBezTo>
                      <a:pt x="1365177" y="629960"/>
                      <a:pt x="1361397" y="631526"/>
                      <a:pt x="1357457" y="631526"/>
                    </a:cubicBezTo>
                    <a:lnTo>
                      <a:pt x="14858" y="631526"/>
                    </a:lnTo>
                    <a:cubicBezTo>
                      <a:pt x="6652" y="631526"/>
                      <a:pt x="0" y="624873"/>
                      <a:pt x="0" y="616667"/>
                    </a:cubicBezTo>
                    <a:lnTo>
                      <a:pt x="0" y="14858"/>
                    </a:lnTo>
                    <a:cubicBezTo>
                      <a:pt x="0" y="10918"/>
                      <a:pt x="1565" y="7138"/>
                      <a:pt x="4352" y="4352"/>
                    </a:cubicBezTo>
                    <a:cubicBezTo>
                      <a:pt x="7138" y="1565"/>
                      <a:pt x="10918" y="0"/>
                      <a:pt x="14858" y="0"/>
                    </a:cubicBezTo>
                    <a:close/>
                  </a:path>
                </a:pathLst>
              </a:custGeom>
              <a:solidFill>
                <a:srgbClr val="FCF4D7"/>
              </a:solidFill>
              <a:ln w="38100" cap="sq">
                <a:solidFill>
                  <a:srgbClr val="1E1656"/>
                </a:solidFill>
                <a:prstDash val="solid"/>
                <a:miter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50"/>
                  </a:lnSpc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154521" y="883172"/>
              <a:ext cx="4394980" cy="11066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997"/>
                </a:lnSpc>
              </a:pPr>
              <a:r>
                <a:rPr lang="en-US" sz="4998">
                  <a:solidFill>
                    <a:srgbClr val="1E1656"/>
                  </a:solidFill>
                  <a:latin typeface="Aileron Ultra-Bold"/>
                </a:rPr>
                <a:t>Commons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154521" y="172206"/>
              <a:ext cx="4394980" cy="11066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997"/>
                </a:lnSpc>
              </a:pPr>
              <a:r>
                <a:rPr lang="en-US" sz="4998">
                  <a:solidFill>
                    <a:srgbClr val="1E1656"/>
                  </a:solidFill>
                  <a:latin typeface="Aileron Ultra-Bold"/>
                </a:rPr>
                <a:t>Learning </a:t>
              </a:r>
            </a:p>
          </p:txBody>
        </p:sp>
        <p:grpSp>
          <p:nvGrpSpPr>
            <p:cNvPr name="Group 23" id="23"/>
            <p:cNvGrpSpPr/>
            <p:nvPr/>
          </p:nvGrpSpPr>
          <p:grpSpPr>
            <a:xfrm rot="0">
              <a:off x="3520507" y="461545"/>
              <a:ext cx="199880" cy="199880"/>
              <a:chOff x="0" y="0"/>
              <a:chExt cx="812800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6" id="26"/>
            <p:cNvGrpSpPr/>
            <p:nvPr/>
          </p:nvGrpSpPr>
          <p:grpSpPr>
            <a:xfrm rot="0">
              <a:off x="3596629" y="486287"/>
              <a:ext cx="199880" cy="199880"/>
              <a:chOff x="0" y="0"/>
              <a:chExt cx="812800" cy="81280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9" id="29"/>
            <p:cNvGrpSpPr/>
            <p:nvPr/>
          </p:nvGrpSpPr>
          <p:grpSpPr>
            <a:xfrm rot="0">
              <a:off x="3670179" y="535096"/>
              <a:ext cx="199880" cy="199880"/>
              <a:chOff x="0" y="0"/>
              <a:chExt cx="812800" cy="8128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0">
              <a:off x="3696569" y="535096"/>
              <a:ext cx="199880" cy="199880"/>
              <a:chOff x="0" y="0"/>
              <a:chExt cx="812800" cy="8128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35" id="35"/>
            <p:cNvGrpSpPr/>
            <p:nvPr/>
          </p:nvGrpSpPr>
          <p:grpSpPr>
            <a:xfrm rot="0">
              <a:off x="3746893" y="535096"/>
              <a:ext cx="199880" cy="199880"/>
              <a:chOff x="0" y="0"/>
              <a:chExt cx="812800" cy="8128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sp>
          <p:nvSpPr>
            <p:cNvPr name="Freeform 38" id="38"/>
            <p:cNvSpPr/>
            <p:nvPr/>
          </p:nvSpPr>
          <p:spPr>
            <a:xfrm flipH="false" flipV="false" rot="1349867">
              <a:off x="3441521" y="236907"/>
              <a:ext cx="709977" cy="498759"/>
            </a:xfrm>
            <a:custGeom>
              <a:avLst/>
              <a:gdLst/>
              <a:ahLst/>
              <a:cxnLst/>
              <a:rect r="r" b="b" t="t" l="l"/>
              <a:pathLst>
                <a:path h="498759" w="709977">
                  <a:moveTo>
                    <a:pt x="0" y="0"/>
                  </a:moveTo>
                  <a:lnTo>
                    <a:pt x="709977" y="0"/>
                  </a:lnTo>
                  <a:lnTo>
                    <a:pt x="709977" y="498759"/>
                  </a:lnTo>
                  <a:lnTo>
                    <a:pt x="0" y="4987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9" id="39"/>
          <p:cNvSpPr txBox="true"/>
          <p:nvPr/>
        </p:nvSpPr>
        <p:spPr>
          <a:xfrm rot="0">
            <a:off x="411044" y="9575059"/>
            <a:ext cx="3535684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50"/>
              </a:lnSpc>
            </a:pPr>
            <a:r>
              <a:rPr lang="en-US" sz="2458">
                <a:solidFill>
                  <a:srgbClr val="53452C"/>
                </a:solidFill>
                <a:latin typeface="Nunito Bold"/>
              </a:rPr>
              <a:t>BC 163</a:t>
            </a:r>
          </a:p>
        </p:txBody>
      </p:sp>
      <p:sp>
        <p:nvSpPr>
          <p:cNvPr name="Freeform 40" id="40"/>
          <p:cNvSpPr/>
          <p:nvPr/>
        </p:nvSpPr>
        <p:spPr>
          <a:xfrm flipH="false" flipV="false" rot="0">
            <a:off x="223448" y="3512842"/>
            <a:ext cx="4157989" cy="3196454"/>
          </a:xfrm>
          <a:custGeom>
            <a:avLst/>
            <a:gdLst/>
            <a:ahLst/>
            <a:cxnLst/>
            <a:rect r="r" b="b" t="t" l="l"/>
            <a:pathLst>
              <a:path h="3196454" w="4157989">
                <a:moveTo>
                  <a:pt x="0" y="0"/>
                </a:moveTo>
                <a:lnTo>
                  <a:pt x="4157989" y="0"/>
                </a:lnTo>
                <a:lnTo>
                  <a:pt x="4157989" y="3196454"/>
                </a:lnTo>
                <a:lnTo>
                  <a:pt x="0" y="31964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496501" y="4996708"/>
            <a:ext cx="3535684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spc="169">
                <a:solidFill>
                  <a:srgbClr val="53452C"/>
                </a:solidFill>
                <a:latin typeface="Nunito Bold"/>
              </a:rPr>
              <a:t>WEDNESDAYS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96501" y="5618859"/>
            <a:ext cx="3535684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50"/>
              </a:lnSpc>
            </a:pPr>
            <a:r>
              <a:rPr lang="en-US" sz="2458">
                <a:solidFill>
                  <a:srgbClr val="53452C"/>
                </a:solidFill>
                <a:latin typeface="Nunito"/>
              </a:rPr>
              <a:t>10:15 - 10:45 am</a:t>
            </a:r>
          </a:p>
        </p:txBody>
      </p:sp>
      <p:grpSp>
        <p:nvGrpSpPr>
          <p:cNvPr name="Group 43" id="43"/>
          <p:cNvGrpSpPr/>
          <p:nvPr/>
        </p:nvGrpSpPr>
        <p:grpSpPr>
          <a:xfrm rot="0">
            <a:off x="14591720" y="7253496"/>
            <a:ext cx="2239245" cy="2239245"/>
            <a:chOff x="0" y="0"/>
            <a:chExt cx="2985660" cy="298566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2985660" cy="2985660"/>
            </a:xfrm>
            <a:custGeom>
              <a:avLst/>
              <a:gdLst/>
              <a:ahLst/>
              <a:cxnLst/>
              <a:rect r="r" b="b" t="t" l="l"/>
              <a:pathLst>
                <a:path h="2985660" w="2985660">
                  <a:moveTo>
                    <a:pt x="0" y="0"/>
                  </a:moveTo>
                  <a:lnTo>
                    <a:pt x="2985660" y="0"/>
                  </a:lnTo>
                  <a:lnTo>
                    <a:pt x="2985660" y="2985660"/>
                  </a:lnTo>
                  <a:lnTo>
                    <a:pt x="0" y="2985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6499" r="0" b="-7649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725641" y="1132025"/>
            <a:ext cx="12836719" cy="8022949"/>
          </a:xfrm>
          <a:custGeom>
            <a:avLst/>
            <a:gdLst/>
            <a:ahLst/>
            <a:cxnLst/>
            <a:rect r="r" b="b" t="t" l="l"/>
            <a:pathLst>
              <a:path h="8022949" w="12836719">
                <a:moveTo>
                  <a:pt x="0" y="0"/>
                </a:moveTo>
                <a:lnTo>
                  <a:pt x="12836718" y="0"/>
                </a:lnTo>
                <a:lnTo>
                  <a:pt x="12836718" y="8022950"/>
                </a:lnTo>
                <a:lnTo>
                  <a:pt x="0" y="8022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850317">
            <a:off x="14586265" y="5520943"/>
            <a:ext cx="1490734" cy="2250165"/>
          </a:xfrm>
          <a:custGeom>
            <a:avLst/>
            <a:gdLst/>
            <a:ahLst/>
            <a:cxnLst/>
            <a:rect r="r" b="b" t="t" l="l"/>
            <a:pathLst>
              <a:path h="2250165" w="1490734">
                <a:moveTo>
                  <a:pt x="0" y="0"/>
                </a:moveTo>
                <a:lnTo>
                  <a:pt x="1490735" y="0"/>
                </a:lnTo>
                <a:lnTo>
                  <a:pt x="1490735" y="2250164"/>
                </a:lnTo>
                <a:lnTo>
                  <a:pt x="0" y="22501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785137">
            <a:off x="760805" y="6650316"/>
            <a:ext cx="1974206" cy="2140061"/>
          </a:xfrm>
          <a:custGeom>
            <a:avLst/>
            <a:gdLst/>
            <a:ahLst/>
            <a:cxnLst/>
            <a:rect r="r" b="b" t="t" l="l"/>
            <a:pathLst>
              <a:path h="2140061" w="1974206">
                <a:moveTo>
                  <a:pt x="0" y="0"/>
                </a:moveTo>
                <a:lnTo>
                  <a:pt x="1974206" y="0"/>
                </a:lnTo>
                <a:lnTo>
                  <a:pt x="1974206" y="2140060"/>
                </a:lnTo>
                <a:lnTo>
                  <a:pt x="0" y="21400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736783">
            <a:off x="16025928" y="2728167"/>
            <a:ext cx="2397119" cy="1597080"/>
          </a:xfrm>
          <a:custGeom>
            <a:avLst/>
            <a:gdLst/>
            <a:ahLst/>
            <a:cxnLst/>
            <a:rect r="r" b="b" t="t" l="l"/>
            <a:pathLst>
              <a:path h="1597080" w="2397119">
                <a:moveTo>
                  <a:pt x="0" y="0"/>
                </a:moveTo>
                <a:lnTo>
                  <a:pt x="2397119" y="0"/>
                </a:lnTo>
                <a:lnTo>
                  <a:pt x="2397119" y="1597081"/>
                </a:lnTo>
                <a:lnTo>
                  <a:pt x="0" y="15970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390031" y="2577383"/>
            <a:ext cx="8876232" cy="949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99"/>
              </a:lnSpc>
            </a:pPr>
            <a:r>
              <a:rPr lang="en-US" sz="6999">
                <a:solidFill>
                  <a:srgbClr val="53452C"/>
                </a:solidFill>
                <a:latin typeface="Bobby Jones Soft"/>
              </a:rPr>
              <a:t>What is a study group?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170604" y="3632667"/>
            <a:ext cx="11667761" cy="4913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34059" indent="-367030" lvl="1">
              <a:lnSpc>
                <a:spcPts val="6527"/>
              </a:lnSpc>
              <a:buFont typeface="Arial"/>
              <a:buChar char="•"/>
            </a:pPr>
            <a:r>
              <a:rPr lang="en-US" sz="3399">
                <a:solidFill>
                  <a:srgbClr val="53452C"/>
                </a:solidFill>
                <a:latin typeface="Canva Sans"/>
              </a:rPr>
              <a:t>Weekly sessions to learn new study skills and work with classmates</a:t>
            </a:r>
          </a:p>
          <a:p>
            <a:pPr marL="734059" indent="-367030" lvl="1">
              <a:lnSpc>
                <a:spcPts val="6527"/>
              </a:lnSpc>
              <a:buFont typeface="Arial"/>
              <a:buChar char="•"/>
            </a:pPr>
            <a:r>
              <a:rPr lang="en-US" sz="3399">
                <a:solidFill>
                  <a:srgbClr val="53452C"/>
                </a:solidFill>
                <a:latin typeface="Canva Sans"/>
              </a:rPr>
              <a:t>Xavier &amp; Sarah will teach and lead discussion about a new study skill each week </a:t>
            </a:r>
          </a:p>
          <a:p>
            <a:pPr marL="734059" indent="-367030" lvl="1">
              <a:lnSpc>
                <a:spcPts val="6527"/>
              </a:lnSpc>
              <a:buFont typeface="Arial"/>
              <a:buChar char="•"/>
            </a:pPr>
            <a:r>
              <a:rPr lang="en-US" sz="3399">
                <a:solidFill>
                  <a:srgbClr val="53452C"/>
                </a:solidFill>
                <a:latin typeface="Canva Sans"/>
              </a:rPr>
              <a:t>There will be time to practice the study skill and apply it to THE 105 coursework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4537579" y="8433551"/>
            <a:ext cx="3584386" cy="1649498"/>
            <a:chOff x="0" y="0"/>
            <a:chExt cx="4779181" cy="2199331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4779181" cy="2199331"/>
              <a:chOff x="0" y="0"/>
              <a:chExt cx="1372315" cy="631526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372315" cy="631526"/>
              </a:xfrm>
              <a:custGeom>
                <a:avLst/>
                <a:gdLst/>
                <a:ahLst/>
                <a:cxnLst/>
                <a:rect r="r" b="b" t="t" l="l"/>
                <a:pathLst>
                  <a:path h="631526" w="1372315">
                    <a:moveTo>
                      <a:pt x="14858" y="0"/>
                    </a:moveTo>
                    <a:lnTo>
                      <a:pt x="1357457" y="0"/>
                    </a:lnTo>
                    <a:cubicBezTo>
                      <a:pt x="1365663" y="0"/>
                      <a:pt x="1372315" y="6652"/>
                      <a:pt x="1372315" y="14858"/>
                    </a:cubicBezTo>
                    <a:lnTo>
                      <a:pt x="1372315" y="616667"/>
                    </a:lnTo>
                    <a:cubicBezTo>
                      <a:pt x="1372315" y="620608"/>
                      <a:pt x="1370750" y="624387"/>
                      <a:pt x="1367963" y="627174"/>
                    </a:cubicBezTo>
                    <a:cubicBezTo>
                      <a:pt x="1365177" y="629960"/>
                      <a:pt x="1361397" y="631526"/>
                      <a:pt x="1357457" y="631526"/>
                    </a:cubicBezTo>
                    <a:lnTo>
                      <a:pt x="14858" y="631526"/>
                    </a:lnTo>
                    <a:cubicBezTo>
                      <a:pt x="6652" y="631526"/>
                      <a:pt x="0" y="624873"/>
                      <a:pt x="0" y="616667"/>
                    </a:cubicBezTo>
                    <a:lnTo>
                      <a:pt x="0" y="14858"/>
                    </a:lnTo>
                    <a:cubicBezTo>
                      <a:pt x="0" y="10918"/>
                      <a:pt x="1565" y="7138"/>
                      <a:pt x="4352" y="4352"/>
                    </a:cubicBezTo>
                    <a:cubicBezTo>
                      <a:pt x="7138" y="1565"/>
                      <a:pt x="10918" y="0"/>
                      <a:pt x="14858" y="0"/>
                    </a:cubicBezTo>
                    <a:close/>
                  </a:path>
                </a:pathLst>
              </a:custGeom>
              <a:solidFill>
                <a:srgbClr val="FCF4D7"/>
              </a:solidFill>
              <a:ln w="38100" cap="sq">
                <a:solidFill>
                  <a:srgbClr val="1E1656"/>
                </a:solidFill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50"/>
                  </a:lnSpc>
                </a:pPr>
              </a:p>
            </p:txBody>
          </p:sp>
        </p:grpSp>
        <p:sp>
          <p:nvSpPr>
            <p:cNvPr name="TextBox 13" id="13"/>
            <p:cNvSpPr txBox="true"/>
            <p:nvPr/>
          </p:nvSpPr>
          <p:spPr>
            <a:xfrm rot="0">
              <a:off x="162322" y="923043"/>
              <a:ext cx="4616859" cy="1167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Commons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162322" y="176183"/>
              <a:ext cx="4616859" cy="1167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Learning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0">
              <a:off x="3698239" y="484846"/>
              <a:ext cx="209971" cy="209971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3778203" y="510837"/>
              <a:ext cx="209971" cy="209971"/>
              <a:chOff x="0" y="0"/>
              <a:chExt cx="812800" cy="8128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0">
              <a:off x="3855467" y="562110"/>
              <a:ext cx="209971" cy="209971"/>
              <a:chOff x="0" y="0"/>
              <a:chExt cx="812800" cy="8128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3883189" y="562110"/>
              <a:ext cx="209971" cy="209971"/>
              <a:chOff x="0" y="0"/>
              <a:chExt cx="812800" cy="8128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3936053" y="562110"/>
              <a:ext cx="209971" cy="209971"/>
              <a:chOff x="0" y="0"/>
              <a:chExt cx="812800" cy="8128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sp>
          <p:nvSpPr>
            <p:cNvPr name="Freeform 30" id="30"/>
            <p:cNvSpPr/>
            <p:nvPr/>
          </p:nvSpPr>
          <p:spPr>
            <a:xfrm flipH="false" flipV="false" rot="1349867">
              <a:off x="3615265" y="248867"/>
              <a:ext cx="745820" cy="523938"/>
            </a:xfrm>
            <a:custGeom>
              <a:avLst/>
              <a:gdLst/>
              <a:ahLst/>
              <a:cxnLst/>
              <a:rect r="r" b="b" t="t" l="l"/>
              <a:pathLst>
                <a:path h="523938" w="745820">
                  <a:moveTo>
                    <a:pt x="0" y="0"/>
                  </a:moveTo>
                  <a:lnTo>
                    <a:pt x="745819" y="0"/>
                  </a:lnTo>
                  <a:lnTo>
                    <a:pt x="745819" y="523939"/>
                  </a:lnTo>
                  <a:lnTo>
                    <a:pt x="0" y="523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6499" r="0" b="-7649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18113" y="2537900"/>
            <a:ext cx="4895666" cy="7561084"/>
          </a:xfrm>
          <a:custGeom>
            <a:avLst/>
            <a:gdLst/>
            <a:ahLst/>
            <a:cxnLst/>
            <a:rect r="r" b="b" t="t" l="l"/>
            <a:pathLst>
              <a:path h="7561084" w="4895666">
                <a:moveTo>
                  <a:pt x="0" y="0"/>
                </a:moveTo>
                <a:lnTo>
                  <a:pt x="4895666" y="0"/>
                </a:lnTo>
                <a:lnTo>
                  <a:pt x="4895666" y="7561084"/>
                </a:lnTo>
                <a:lnTo>
                  <a:pt x="0" y="75610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696167" y="2537900"/>
            <a:ext cx="4895666" cy="7561084"/>
          </a:xfrm>
          <a:custGeom>
            <a:avLst/>
            <a:gdLst/>
            <a:ahLst/>
            <a:cxnLst/>
            <a:rect r="r" b="b" t="t" l="l"/>
            <a:pathLst>
              <a:path h="7561084" w="4895666">
                <a:moveTo>
                  <a:pt x="0" y="0"/>
                </a:moveTo>
                <a:lnTo>
                  <a:pt x="4895666" y="0"/>
                </a:lnTo>
                <a:lnTo>
                  <a:pt x="4895666" y="7561084"/>
                </a:lnTo>
                <a:lnTo>
                  <a:pt x="0" y="75610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074221" y="2537900"/>
            <a:ext cx="4895666" cy="7561084"/>
          </a:xfrm>
          <a:custGeom>
            <a:avLst/>
            <a:gdLst/>
            <a:ahLst/>
            <a:cxnLst/>
            <a:rect r="r" b="b" t="t" l="l"/>
            <a:pathLst>
              <a:path h="7561084" w="4895666">
                <a:moveTo>
                  <a:pt x="0" y="0"/>
                </a:moveTo>
                <a:lnTo>
                  <a:pt x="4895666" y="0"/>
                </a:lnTo>
                <a:lnTo>
                  <a:pt x="4895666" y="7561084"/>
                </a:lnTo>
                <a:lnTo>
                  <a:pt x="0" y="75610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756108" y="7974050"/>
            <a:ext cx="2636226" cy="1881606"/>
          </a:xfrm>
          <a:custGeom>
            <a:avLst/>
            <a:gdLst/>
            <a:ahLst/>
            <a:cxnLst/>
            <a:rect r="r" b="b" t="t" l="l"/>
            <a:pathLst>
              <a:path h="1881606" w="2636226">
                <a:moveTo>
                  <a:pt x="0" y="0"/>
                </a:moveTo>
                <a:lnTo>
                  <a:pt x="2636226" y="0"/>
                </a:lnTo>
                <a:lnTo>
                  <a:pt x="2636226" y="1881607"/>
                </a:lnTo>
                <a:lnTo>
                  <a:pt x="0" y="18816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-856935">
            <a:off x="-188865" y="6525202"/>
            <a:ext cx="2039254" cy="2897697"/>
          </a:xfrm>
          <a:custGeom>
            <a:avLst/>
            <a:gdLst/>
            <a:ahLst/>
            <a:cxnLst/>
            <a:rect r="r" b="b" t="t" l="l"/>
            <a:pathLst>
              <a:path h="2897697" w="2039254">
                <a:moveTo>
                  <a:pt x="2039255" y="0"/>
                </a:moveTo>
                <a:lnTo>
                  <a:pt x="0" y="0"/>
                </a:lnTo>
                <a:lnTo>
                  <a:pt x="0" y="2897697"/>
                </a:lnTo>
                <a:lnTo>
                  <a:pt x="2039255" y="2897697"/>
                </a:lnTo>
                <a:lnTo>
                  <a:pt x="203925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176305" y="1171567"/>
            <a:ext cx="13935391" cy="1149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8499">
                <a:solidFill>
                  <a:srgbClr val="53452C"/>
                </a:solidFill>
                <a:latin typeface="Bobby Jones Soft"/>
              </a:rPr>
              <a:t>Goals of Study Groups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97399" y="3769964"/>
            <a:ext cx="4137093" cy="2980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3452C"/>
                </a:solidFill>
                <a:latin typeface="Canva Sans"/>
              </a:rPr>
              <a:t>Equip students with new study skills to help them be successful in all courses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375700" y="3769964"/>
            <a:ext cx="3536601" cy="418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3452C"/>
                </a:solidFill>
                <a:latin typeface="Canva Sans"/>
              </a:rPr>
              <a:t>Allow students time to practically implement each study skill into their courses and schedules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770718" y="3769964"/>
            <a:ext cx="3502672" cy="2980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3452C"/>
                </a:solidFill>
                <a:latin typeface="Canva Sans"/>
              </a:rPr>
              <a:t>Give students an opportunity to collaborate with other Theology classmates 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4481197" y="8462680"/>
            <a:ext cx="3584386" cy="1649498"/>
            <a:chOff x="0" y="0"/>
            <a:chExt cx="4779181" cy="2199331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4779181" cy="2199331"/>
              <a:chOff x="0" y="0"/>
              <a:chExt cx="1372315" cy="631526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372315" cy="631526"/>
              </a:xfrm>
              <a:custGeom>
                <a:avLst/>
                <a:gdLst/>
                <a:ahLst/>
                <a:cxnLst/>
                <a:rect r="r" b="b" t="t" l="l"/>
                <a:pathLst>
                  <a:path h="631526" w="1372315">
                    <a:moveTo>
                      <a:pt x="14858" y="0"/>
                    </a:moveTo>
                    <a:lnTo>
                      <a:pt x="1357457" y="0"/>
                    </a:lnTo>
                    <a:cubicBezTo>
                      <a:pt x="1365663" y="0"/>
                      <a:pt x="1372315" y="6652"/>
                      <a:pt x="1372315" y="14858"/>
                    </a:cubicBezTo>
                    <a:lnTo>
                      <a:pt x="1372315" y="616667"/>
                    </a:lnTo>
                    <a:cubicBezTo>
                      <a:pt x="1372315" y="620608"/>
                      <a:pt x="1370750" y="624387"/>
                      <a:pt x="1367963" y="627174"/>
                    </a:cubicBezTo>
                    <a:cubicBezTo>
                      <a:pt x="1365177" y="629960"/>
                      <a:pt x="1361397" y="631526"/>
                      <a:pt x="1357457" y="631526"/>
                    </a:cubicBezTo>
                    <a:lnTo>
                      <a:pt x="14858" y="631526"/>
                    </a:lnTo>
                    <a:cubicBezTo>
                      <a:pt x="6652" y="631526"/>
                      <a:pt x="0" y="624873"/>
                      <a:pt x="0" y="616667"/>
                    </a:cubicBezTo>
                    <a:lnTo>
                      <a:pt x="0" y="14858"/>
                    </a:lnTo>
                    <a:cubicBezTo>
                      <a:pt x="0" y="10918"/>
                      <a:pt x="1565" y="7138"/>
                      <a:pt x="4352" y="4352"/>
                    </a:cubicBezTo>
                    <a:cubicBezTo>
                      <a:pt x="7138" y="1565"/>
                      <a:pt x="10918" y="0"/>
                      <a:pt x="14858" y="0"/>
                    </a:cubicBezTo>
                    <a:close/>
                  </a:path>
                </a:pathLst>
              </a:custGeom>
              <a:solidFill>
                <a:srgbClr val="FCF4D7"/>
              </a:solidFill>
              <a:ln w="38100" cap="sq">
                <a:solidFill>
                  <a:srgbClr val="1E1656"/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50"/>
                  </a:lnSpc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162322" y="923043"/>
              <a:ext cx="4616859" cy="1167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Commons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162322" y="176183"/>
              <a:ext cx="4616859" cy="1167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Learning 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0">
              <a:off x="3698239" y="484846"/>
              <a:ext cx="209971" cy="209971"/>
              <a:chOff x="0" y="0"/>
              <a:chExt cx="812800" cy="8128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0">
              <a:off x="3778203" y="510837"/>
              <a:ext cx="209971" cy="209971"/>
              <a:chOff x="0" y="0"/>
              <a:chExt cx="812800" cy="8128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3855467" y="562110"/>
              <a:ext cx="209971" cy="209971"/>
              <a:chOff x="0" y="0"/>
              <a:chExt cx="812800" cy="8128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3883189" y="562110"/>
              <a:ext cx="209971" cy="209971"/>
              <a:chOff x="0" y="0"/>
              <a:chExt cx="812800" cy="8128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3936053" y="562110"/>
              <a:ext cx="209971" cy="209971"/>
              <a:chOff x="0" y="0"/>
              <a:chExt cx="812800" cy="8128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sp>
          <p:nvSpPr>
            <p:cNvPr name="Freeform 33" id="33"/>
            <p:cNvSpPr/>
            <p:nvPr/>
          </p:nvSpPr>
          <p:spPr>
            <a:xfrm flipH="false" flipV="false" rot="1349867">
              <a:off x="3615265" y="248867"/>
              <a:ext cx="745820" cy="523938"/>
            </a:xfrm>
            <a:custGeom>
              <a:avLst/>
              <a:gdLst/>
              <a:ahLst/>
              <a:cxnLst/>
              <a:rect r="r" b="b" t="t" l="l"/>
              <a:pathLst>
                <a:path h="523938" w="745820">
                  <a:moveTo>
                    <a:pt x="0" y="0"/>
                  </a:moveTo>
                  <a:lnTo>
                    <a:pt x="745819" y="0"/>
                  </a:lnTo>
                  <a:lnTo>
                    <a:pt x="745819" y="523939"/>
                  </a:lnTo>
                  <a:lnTo>
                    <a:pt x="0" y="523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6499" r="0" b="-7649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04716" y="2941982"/>
            <a:ext cx="7571392" cy="4990809"/>
          </a:xfrm>
          <a:custGeom>
            <a:avLst/>
            <a:gdLst/>
            <a:ahLst/>
            <a:cxnLst/>
            <a:rect r="r" b="b" t="t" l="l"/>
            <a:pathLst>
              <a:path h="4990809" w="7571392">
                <a:moveTo>
                  <a:pt x="0" y="0"/>
                </a:moveTo>
                <a:lnTo>
                  <a:pt x="7571392" y="0"/>
                </a:lnTo>
                <a:lnTo>
                  <a:pt x="7571392" y="4990809"/>
                </a:lnTo>
                <a:lnTo>
                  <a:pt x="0" y="49908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711892" y="2941982"/>
            <a:ext cx="7571392" cy="4990809"/>
          </a:xfrm>
          <a:custGeom>
            <a:avLst/>
            <a:gdLst/>
            <a:ahLst/>
            <a:cxnLst/>
            <a:rect r="r" b="b" t="t" l="l"/>
            <a:pathLst>
              <a:path h="4990809" w="7571392">
                <a:moveTo>
                  <a:pt x="0" y="0"/>
                </a:moveTo>
                <a:lnTo>
                  <a:pt x="7571392" y="0"/>
                </a:lnTo>
                <a:lnTo>
                  <a:pt x="7571392" y="4990809"/>
                </a:lnTo>
                <a:lnTo>
                  <a:pt x="0" y="4990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62200">
            <a:off x="8597604" y="2768299"/>
            <a:ext cx="1824152" cy="2241661"/>
          </a:xfrm>
          <a:custGeom>
            <a:avLst/>
            <a:gdLst/>
            <a:ahLst/>
            <a:cxnLst/>
            <a:rect r="r" b="b" t="t" l="l"/>
            <a:pathLst>
              <a:path h="2241661" w="1824152">
                <a:moveTo>
                  <a:pt x="0" y="0"/>
                </a:moveTo>
                <a:lnTo>
                  <a:pt x="1824152" y="0"/>
                </a:lnTo>
                <a:lnTo>
                  <a:pt x="1824152" y="2241661"/>
                </a:lnTo>
                <a:lnTo>
                  <a:pt x="0" y="22416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955767" y="7395700"/>
            <a:ext cx="1930447" cy="2078544"/>
          </a:xfrm>
          <a:custGeom>
            <a:avLst/>
            <a:gdLst/>
            <a:ahLst/>
            <a:cxnLst/>
            <a:rect r="r" b="b" t="t" l="l"/>
            <a:pathLst>
              <a:path h="2078544" w="1930447">
                <a:moveTo>
                  <a:pt x="0" y="0"/>
                </a:moveTo>
                <a:lnTo>
                  <a:pt x="1930447" y="0"/>
                </a:lnTo>
                <a:lnTo>
                  <a:pt x="1930447" y="2078543"/>
                </a:lnTo>
                <a:lnTo>
                  <a:pt x="0" y="20785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176305" y="1171567"/>
            <a:ext cx="13935391" cy="1149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8499">
                <a:solidFill>
                  <a:srgbClr val="53452C"/>
                </a:solidFill>
                <a:latin typeface="Bobby Jones Soft"/>
              </a:rPr>
              <a:t>Skills covered so far…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74066" y="3958678"/>
            <a:ext cx="6748914" cy="3368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Time Management</a:t>
            </a:r>
          </a:p>
          <a:p>
            <a:pPr marL="1036320" indent="-518160" lvl="1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Calendaring</a:t>
            </a:r>
          </a:p>
          <a:p>
            <a:pPr marL="1036320" indent="-518160" lvl="1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Study Cycle</a:t>
            </a:r>
          </a:p>
          <a:p>
            <a:pPr marL="1036320" indent="-518160" lvl="1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Pomodoro Method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123131" y="4389685"/>
            <a:ext cx="6748914" cy="2506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Note-Taking</a:t>
            </a:r>
          </a:p>
          <a:p>
            <a:pPr>
              <a:lnSpc>
                <a:spcPts val="6719"/>
              </a:lnSpc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Academic Reading</a:t>
            </a:r>
          </a:p>
          <a:p>
            <a:pPr>
              <a:lnSpc>
                <a:spcPts val="6719"/>
              </a:lnSpc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Concept Mapping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4481197" y="8462680"/>
            <a:ext cx="3584386" cy="1649498"/>
            <a:chOff x="0" y="0"/>
            <a:chExt cx="4779181" cy="2199331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4779181" cy="2199331"/>
              <a:chOff x="0" y="0"/>
              <a:chExt cx="1372315" cy="631526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1372315" cy="631526"/>
              </a:xfrm>
              <a:custGeom>
                <a:avLst/>
                <a:gdLst/>
                <a:ahLst/>
                <a:cxnLst/>
                <a:rect r="r" b="b" t="t" l="l"/>
                <a:pathLst>
                  <a:path h="631526" w="1372315">
                    <a:moveTo>
                      <a:pt x="14858" y="0"/>
                    </a:moveTo>
                    <a:lnTo>
                      <a:pt x="1357457" y="0"/>
                    </a:lnTo>
                    <a:cubicBezTo>
                      <a:pt x="1365663" y="0"/>
                      <a:pt x="1372315" y="6652"/>
                      <a:pt x="1372315" y="14858"/>
                    </a:cubicBezTo>
                    <a:lnTo>
                      <a:pt x="1372315" y="616667"/>
                    </a:lnTo>
                    <a:cubicBezTo>
                      <a:pt x="1372315" y="620608"/>
                      <a:pt x="1370750" y="624387"/>
                      <a:pt x="1367963" y="627174"/>
                    </a:cubicBezTo>
                    <a:cubicBezTo>
                      <a:pt x="1365177" y="629960"/>
                      <a:pt x="1361397" y="631526"/>
                      <a:pt x="1357457" y="631526"/>
                    </a:cubicBezTo>
                    <a:lnTo>
                      <a:pt x="14858" y="631526"/>
                    </a:lnTo>
                    <a:cubicBezTo>
                      <a:pt x="6652" y="631526"/>
                      <a:pt x="0" y="624873"/>
                      <a:pt x="0" y="616667"/>
                    </a:cubicBezTo>
                    <a:lnTo>
                      <a:pt x="0" y="14858"/>
                    </a:lnTo>
                    <a:cubicBezTo>
                      <a:pt x="0" y="10918"/>
                      <a:pt x="1565" y="7138"/>
                      <a:pt x="4352" y="4352"/>
                    </a:cubicBezTo>
                    <a:cubicBezTo>
                      <a:pt x="7138" y="1565"/>
                      <a:pt x="10918" y="0"/>
                      <a:pt x="14858" y="0"/>
                    </a:cubicBezTo>
                    <a:close/>
                  </a:path>
                </a:pathLst>
              </a:custGeom>
              <a:solidFill>
                <a:srgbClr val="FCF4D7"/>
              </a:solidFill>
              <a:ln w="38100" cap="sq">
                <a:solidFill>
                  <a:srgbClr val="1E1656"/>
                </a:solidFill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50"/>
                  </a:lnSpc>
                </a:pPr>
              </a:p>
            </p:txBody>
          </p:sp>
        </p:grpSp>
        <p:sp>
          <p:nvSpPr>
            <p:cNvPr name="TextBox 14" id="14"/>
            <p:cNvSpPr txBox="true"/>
            <p:nvPr/>
          </p:nvSpPr>
          <p:spPr>
            <a:xfrm rot="0">
              <a:off x="162322" y="923043"/>
              <a:ext cx="4616859" cy="1167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Commons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162322" y="176183"/>
              <a:ext cx="4616859" cy="1167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Learning 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0">
              <a:off x="3698239" y="484846"/>
              <a:ext cx="209971" cy="209971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3778203" y="510837"/>
              <a:ext cx="209971" cy="209971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3855467" y="562110"/>
              <a:ext cx="209971" cy="209971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3883189" y="562110"/>
              <a:ext cx="209971" cy="209971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3936053" y="562110"/>
              <a:ext cx="209971" cy="209971"/>
              <a:chOff x="0" y="0"/>
              <a:chExt cx="812800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sp>
          <p:nvSpPr>
            <p:cNvPr name="Freeform 31" id="31"/>
            <p:cNvSpPr/>
            <p:nvPr/>
          </p:nvSpPr>
          <p:spPr>
            <a:xfrm flipH="false" flipV="false" rot="1349867">
              <a:off x="3615265" y="248867"/>
              <a:ext cx="745820" cy="523938"/>
            </a:xfrm>
            <a:custGeom>
              <a:avLst/>
              <a:gdLst/>
              <a:ahLst/>
              <a:cxnLst/>
              <a:rect r="r" b="b" t="t" l="l"/>
              <a:pathLst>
                <a:path h="523938" w="745820">
                  <a:moveTo>
                    <a:pt x="0" y="0"/>
                  </a:moveTo>
                  <a:lnTo>
                    <a:pt x="745819" y="0"/>
                  </a:lnTo>
                  <a:lnTo>
                    <a:pt x="745819" y="523939"/>
                  </a:lnTo>
                  <a:lnTo>
                    <a:pt x="0" y="523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2" id="32"/>
          <p:cNvSpPr/>
          <p:nvPr/>
        </p:nvSpPr>
        <p:spPr>
          <a:xfrm flipH="false" flipV="false" rot="746673">
            <a:off x="15696332" y="6346731"/>
            <a:ext cx="1965132" cy="1898809"/>
          </a:xfrm>
          <a:custGeom>
            <a:avLst/>
            <a:gdLst/>
            <a:ahLst/>
            <a:cxnLst/>
            <a:rect r="r" b="b" t="t" l="l"/>
            <a:pathLst>
              <a:path h="1898809" w="1965132">
                <a:moveTo>
                  <a:pt x="0" y="0"/>
                </a:moveTo>
                <a:lnTo>
                  <a:pt x="1965132" y="0"/>
                </a:lnTo>
                <a:lnTo>
                  <a:pt x="1965132" y="1898809"/>
                </a:lnTo>
                <a:lnTo>
                  <a:pt x="0" y="18988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6499" r="0" b="-7649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04716" y="2941982"/>
            <a:ext cx="7571392" cy="4990809"/>
          </a:xfrm>
          <a:custGeom>
            <a:avLst/>
            <a:gdLst/>
            <a:ahLst/>
            <a:cxnLst/>
            <a:rect r="r" b="b" t="t" l="l"/>
            <a:pathLst>
              <a:path h="4990809" w="7571392">
                <a:moveTo>
                  <a:pt x="0" y="0"/>
                </a:moveTo>
                <a:lnTo>
                  <a:pt x="7571392" y="0"/>
                </a:lnTo>
                <a:lnTo>
                  <a:pt x="7571392" y="4990809"/>
                </a:lnTo>
                <a:lnTo>
                  <a:pt x="0" y="49908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711892" y="2941982"/>
            <a:ext cx="7571392" cy="4990809"/>
          </a:xfrm>
          <a:custGeom>
            <a:avLst/>
            <a:gdLst/>
            <a:ahLst/>
            <a:cxnLst/>
            <a:rect r="r" b="b" t="t" l="l"/>
            <a:pathLst>
              <a:path h="4990809" w="7571392">
                <a:moveTo>
                  <a:pt x="0" y="0"/>
                </a:moveTo>
                <a:lnTo>
                  <a:pt x="7571392" y="0"/>
                </a:lnTo>
                <a:lnTo>
                  <a:pt x="7571392" y="4990809"/>
                </a:lnTo>
                <a:lnTo>
                  <a:pt x="0" y="4990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955767" y="7395700"/>
            <a:ext cx="1930447" cy="2078544"/>
          </a:xfrm>
          <a:custGeom>
            <a:avLst/>
            <a:gdLst/>
            <a:ahLst/>
            <a:cxnLst/>
            <a:rect r="r" b="b" t="t" l="l"/>
            <a:pathLst>
              <a:path h="2078544" w="1930447">
                <a:moveTo>
                  <a:pt x="0" y="0"/>
                </a:moveTo>
                <a:lnTo>
                  <a:pt x="1930447" y="0"/>
                </a:lnTo>
                <a:lnTo>
                  <a:pt x="1930447" y="2078543"/>
                </a:lnTo>
                <a:lnTo>
                  <a:pt x="0" y="2078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176305" y="1171567"/>
            <a:ext cx="13935391" cy="1149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8499">
                <a:solidFill>
                  <a:srgbClr val="53452C"/>
                </a:solidFill>
                <a:latin typeface="Bobby Jones Soft"/>
              </a:rPr>
              <a:t>Upcoming Topics...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74066" y="3958678"/>
            <a:ext cx="6748914" cy="2516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Note-Taking</a:t>
            </a:r>
          </a:p>
          <a:p>
            <a:pPr marL="1036320" indent="-518160" lvl="1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Cornell Notes</a:t>
            </a:r>
          </a:p>
          <a:p>
            <a:pPr marL="1036320" indent="-518160" lvl="1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Annotations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123131" y="4141034"/>
            <a:ext cx="6748914" cy="2506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Time Management</a:t>
            </a:r>
          </a:p>
          <a:p>
            <a:pPr>
              <a:lnSpc>
                <a:spcPts val="6719"/>
              </a:lnSpc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Deep </a:t>
            </a:r>
            <a:r>
              <a:rPr lang="en-US" sz="4800">
                <a:solidFill>
                  <a:srgbClr val="53452C"/>
                </a:solidFill>
                <a:latin typeface="Canva Sans"/>
              </a:rPr>
              <a:t>Reading</a:t>
            </a:r>
          </a:p>
          <a:p>
            <a:pPr>
              <a:lnSpc>
                <a:spcPts val="6719"/>
              </a:lnSpc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Studying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562200">
            <a:off x="8597604" y="2768299"/>
            <a:ext cx="1824152" cy="2241661"/>
          </a:xfrm>
          <a:custGeom>
            <a:avLst/>
            <a:gdLst/>
            <a:ahLst/>
            <a:cxnLst/>
            <a:rect r="r" b="b" t="t" l="l"/>
            <a:pathLst>
              <a:path h="2241661" w="1824152">
                <a:moveTo>
                  <a:pt x="0" y="0"/>
                </a:moveTo>
                <a:lnTo>
                  <a:pt x="1824152" y="0"/>
                </a:lnTo>
                <a:lnTo>
                  <a:pt x="1824152" y="2241661"/>
                </a:lnTo>
                <a:lnTo>
                  <a:pt x="0" y="22416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4481197" y="8462680"/>
            <a:ext cx="3584386" cy="1649498"/>
            <a:chOff x="0" y="0"/>
            <a:chExt cx="4779181" cy="2199331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4779181" cy="2199331"/>
              <a:chOff x="0" y="0"/>
              <a:chExt cx="1372315" cy="631526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1372315" cy="631526"/>
              </a:xfrm>
              <a:custGeom>
                <a:avLst/>
                <a:gdLst/>
                <a:ahLst/>
                <a:cxnLst/>
                <a:rect r="r" b="b" t="t" l="l"/>
                <a:pathLst>
                  <a:path h="631526" w="1372315">
                    <a:moveTo>
                      <a:pt x="14858" y="0"/>
                    </a:moveTo>
                    <a:lnTo>
                      <a:pt x="1357457" y="0"/>
                    </a:lnTo>
                    <a:cubicBezTo>
                      <a:pt x="1365663" y="0"/>
                      <a:pt x="1372315" y="6652"/>
                      <a:pt x="1372315" y="14858"/>
                    </a:cubicBezTo>
                    <a:lnTo>
                      <a:pt x="1372315" y="616667"/>
                    </a:lnTo>
                    <a:cubicBezTo>
                      <a:pt x="1372315" y="620608"/>
                      <a:pt x="1370750" y="624387"/>
                      <a:pt x="1367963" y="627174"/>
                    </a:cubicBezTo>
                    <a:cubicBezTo>
                      <a:pt x="1365177" y="629960"/>
                      <a:pt x="1361397" y="631526"/>
                      <a:pt x="1357457" y="631526"/>
                    </a:cubicBezTo>
                    <a:lnTo>
                      <a:pt x="14858" y="631526"/>
                    </a:lnTo>
                    <a:cubicBezTo>
                      <a:pt x="6652" y="631526"/>
                      <a:pt x="0" y="624873"/>
                      <a:pt x="0" y="616667"/>
                    </a:cubicBezTo>
                    <a:lnTo>
                      <a:pt x="0" y="14858"/>
                    </a:lnTo>
                    <a:cubicBezTo>
                      <a:pt x="0" y="10918"/>
                      <a:pt x="1565" y="7138"/>
                      <a:pt x="4352" y="4352"/>
                    </a:cubicBezTo>
                    <a:cubicBezTo>
                      <a:pt x="7138" y="1565"/>
                      <a:pt x="10918" y="0"/>
                      <a:pt x="14858" y="0"/>
                    </a:cubicBezTo>
                    <a:close/>
                  </a:path>
                </a:pathLst>
              </a:custGeom>
              <a:solidFill>
                <a:srgbClr val="FCF4D7"/>
              </a:solidFill>
              <a:ln w="38100" cap="sq">
                <a:solidFill>
                  <a:srgbClr val="1E1656"/>
                </a:solidFill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50"/>
                  </a:lnSpc>
                </a:pPr>
              </a:p>
            </p:txBody>
          </p:sp>
        </p:grpSp>
        <p:sp>
          <p:nvSpPr>
            <p:cNvPr name="TextBox 14" id="14"/>
            <p:cNvSpPr txBox="true"/>
            <p:nvPr/>
          </p:nvSpPr>
          <p:spPr>
            <a:xfrm rot="0">
              <a:off x="162322" y="923043"/>
              <a:ext cx="4616859" cy="1167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Commons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162322" y="176183"/>
              <a:ext cx="4616859" cy="1167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Learning 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0">
              <a:off x="3698239" y="484846"/>
              <a:ext cx="209971" cy="209971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3778203" y="510837"/>
              <a:ext cx="209971" cy="209971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3855467" y="562110"/>
              <a:ext cx="209971" cy="209971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3883189" y="562110"/>
              <a:ext cx="209971" cy="209971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3936053" y="562110"/>
              <a:ext cx="209971" cy="209971"/>
              <a:chOff x="0" y="0"/>
              <a:chExt cx="812800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sp>
          <p:nvSpPr>
            <p:cNvPr name="Freeform 31" id="31"/>
            <p:cNvSpPr/>
            <p:nvPr/>
          </p:nvSpPr>
          <p:spPr>
            <a:xfrm flipH="false" flipV="false" rot="1349867">
              <a:off x="3615265" y="248867"/>
              <a:ext cx="745820" cy="523938"/>
            </a:xfrm>
            <a:custGeom>
              <a:avLst/>
              <a:gdLst/>
              <a:ahLst/>
              <a:cxnLst/>
              <a:rect r="r" b="b" t="t" l="l"/>
              <a:pathLst>
                <a:path h="523938" w="745820">
                  <a:moveTo>
                    <a:pt x="0" y="0"/>
                  </a:moveTo>
                  <a:lnTo>
                    <a:pt x="745819" y="0"/>
                  </a:lnTo>
                  <a:lnTo>
                    <a:pt x="745819" y="523939"/>
                  </a:lnTo>
                  <a:lnTo>
                    <a:pt x="0" y="523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2" id="32"/>
          <p:cNvSpPr/>
          <p:nvPr/>
        </p:nvSpPr>
        <p:spPr>
          <a:xfrm flipH="false" flipV="false" rot="746673">
            <a:off x="15696332" y="6346731"/>
            <a:ext cx="1965132" cy="1898809"/>
          </a:xfrm>
          <a:custGeom>
            <a:avLst/>
            <a:gdLst/>
            <a:ahLst/>
            <a:cxnLst/>
            <a:rect r="r" b="b" t="t" l="l"/>
            <a:pathLst>
              <a:path h="1898809" w="1965132">
                <a:moveTo>
                  <a:pt x="0" y="0"/>
                </a:moveTo>
                <a:lnTo>
                  <a:pt x="1965132" y="0"/>
                </a:lnTo>
                <a:lnTo>
                  <a:pt x="1965132" y="1898809"/>
                </a:lnTo>
                <a:lnTo>
                  <a:pt x="0" y="18988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6499" r="0" b="-7649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011911" y="341566"/>
            <a:ext cx="6966893" cy="10759681"/>
          </a:xfrm>
          <a:custGeom>
            <a:avLst/>
            <a:gdLst/>
            <a:ahLst/>
            <a:cxnLst/>
            <a:rect r="r" b="b" t="t" l="l"/>
            <a:pathLst>
              <a:path h="10759681" w="6966893">
                <a:moveTo>
                  <a:pt x="0" y="0"/>
                </a:moveTo>
                <a:lnTo>
                  <a:pt x="6966893" y="0"/>
                </a:lnTo>
                <a:lnTo>
                  <a:pt x="6966893" y="10759681"/>
                </a:lnTo>
                <a:lnTo>
                  <a:pt x="0" y="107596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425923" y="341566"/>
            <a:ext cx="8504452" cy="5605851"/>
          </a:xfrm>
          <a:custGeom>
            <a:avLst/>
            <a:gdLst/>
            <a:ahLst/>
            <a:cxnLst/>
            <a:rect r="r" b="b" t="t" l="l"/>
            <a:pathLst>
              <a:path h="5605851" w="8504452">
                <a:moveTo>
                  <a:pt x="0" y="0"/>
                </a:moveTo>
                <a:lnTo>
                  <a:pt x="8504452" y="0"/>
                </a:lnTo>
                <a:lnTo>
                  <a:pt x="8504452" y="5605851"/>
                </a:lnTo>
                <a:lnTo>
                  <a:pt x="0" y="56058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09244" y="6327285"/>
            <a:ext cx="5086113" cy="3617498"/>
          </a:xfrm>
          <a:custGeom>
            <a:avLst/>
            <a:gdLst/>
            <a:ahLst/>
            <a:cxnLst/>
            <a:rect r="r" b="b" t="t" l="l"/>
            <a:pathLst>
              <a:path h="3617498" w="5086113">
                <a:moveTo>
                  <a:pt x="0" y="0"/>
                </a:moveTo>
                <a:lnTo>
                  <a:pt x="5086114" y="0"/>
                </a:lnTo>
                <a:lnTo>
                  <a:pt x="5086114" y="3617498"/>
                </a:lnTo>
                <a:lnTo>
                  <a:pt x="0" y="36174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519844" y="1732029"/>
            <a:ext cx="5951027" cy="2841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14"/>
              </a:lnSpc>
            </a:pPr>
            <a:r>
              <a:rPr lang="en-US" sz="5514">
                <a:solidFill>
                  <a:srgbClr val="53452C"/>
                </a:solidFill>
                <a:latin typeface="Nunito Bold"/>
              </a:rPr>
              <a:t>Hope to see you at the next </a:t>
            </a:r>
          </a:p>
          <a:p>
            <a:pPr algn="ctr">
              <a:lnSpc>
                <a:spcPts val="5514"/>
              </a:lnSpc>
            </a:pPr>
            <a:r>
              <a:rPr lang="en-US" sz="5514">
                <a:solidFill>
                  <a:srgbClr val="53452C"/>
                </a:solidFill>
                <a:latin typeface="Nunito Bold"/>
              </a:rPr>
              <a:t>Study Group </a:t>
            </a:r>
          </a:p>
          <a:p>
            <a:pPr algn="ctr">
              <a:lnSpc>
                <a:spcPts val="5514"/>
              </a:lnSpc>
            </a:pPr>
            <a:r>
              <a:rPr lang="en-US" sz="5514">
                <a:solidFill>
                  <a:srgbClr val="53452C"/>
                </a:solidFill>
                <a:latin typeface="Nunito Bold"/>
              </a:rPr>
              <a:t>in the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755168" y="1646304"/>
            <a:ext cx="7845963" cy="3590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>
                <a:solidFill>
                  <a:srgbClr val="53452C"/>
                </a:solidFill>
                <a:latin typeface="Nunito Bold"/>
              </a:rPr>
              <a:t>Where: </a:t>
            </a:r>
          </a:p>
          <a:p>
            <a:pPr algn="ctr">
              <a:lnSpc>
                <a:spcPts val="4799"/>
              </a:lnSpc>
            </a:pPr>
            <a:r>
              <a:rPr lang="en-US" sz="3999">
                <a:solidFill>
                  <a:srgbClr val="53452C"/>
                </a:solidFill>
                <a:latin typeface="Nunito Bold"/>
              </a:rPr>
              <a:t>Learning Commons (BC 136)</a:t>
            </a:r>
          </a:p>
          <a:p>
            <a:pPr algn="ctr">
              <a:lnSpc>
                <a:spcPts val="4799"/>
              </a:lnSpc>
            </a:pPr>
          </a:p>
          <a:p>
            <a:pPr algn="ctr">
              <a:lnSpc>
                <a:spcPts val="4799"/>
              </a:lnSpc>
            </a:pPr>
            <a:r>
              <a:rPr lang="en-US" sz="3999">
                <a:solidFill>
                  <a:srgbClr val="53452C"/>
                </a:solidFill>
                <a:latin typeface="Nunito Bold"/>
              </a:rPr>
              <a:t>When: </a:t>
            </a:r>
          </a:p>
          <a:p>
            <a:pPr algn="ctr">
              <a:lnSpc>
                <a:spcPts val="4799"/>
              </a:lnSpc>
            </a:pPr>
            <a:r>
              <a:rPr lang="en-US" sz="3999">
                <a:solidFill>
                  <a:srgbClr val="53452C"/>
                </a:solidFill>
                <a:latin typeface="Nunito Bold"/>
              </a:rPr>
              <a:t>Tuesdays 1:15pm - 1:45pm</a:t>
            </a:r>
          </a:p>
          <a:p>
            <a:pPr algn="ctr">
              <a:lnSpc>
                <a:spcPts val="4799"/>
              </a:lnSpc>
            </a:pPr>
            <a:r>
              <a:rPr lang="en-US" sz="3999">
                <a:solidFill>
                  <a:srgbClr val="53452C"/>
                </a:solidFill>
                <a:latin typeface="Nunito Bold"/>
              </a:rPr>
              <a:t>Wednesdays 10:15am - 10:45am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2978589" y="4316594"/>
            <a:ext cx="5033536" cy="2141439"/>
            <a:chOff x="0" y="0"/>
            <a:chExt cx="6711382" cy="2855252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167907"/>
              <a:ext cx="6711382" cy="16873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0685"/>
                </a:lnSpc>
              </a:pPr>
              <a:r>
                <a:rPr lang="en-US" sz="7632">
                  <a:solidFill>
                    <a:srgbClr val="1E1656"/>
                  </a:solidFill>
                  <a:latin typeface="Aileron Ultra-Bold"/>
                </a:rPr>
                <a:t>Commons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82221"/>
              <a:ext cx="6711382" cy="16873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0685"/>
                </a:lnSpc>
              </a:pPr>
              <a:r>
                <a:rPr lang="en-US" sz="7632">
                  <a:solidFill>
                    <a:srgbClr val="1E1656"/>
                  </a:solidFill>
                  <a:latin typeface="Aileron Ultra-Bold"/>
                </a:rPr>
                <a:t>Learning </a:t>
              </a:r>
            </a:p>
          </p:txBody>
        </p:sp>
        <p:grpSp>
          <p:nvGrpSpPr>
            <p:cNvPr name="Group 11" id="11"/>
            <p:cNvGrpSpPr/>
            <p:nvPr/>
          </p:nvGrpSpPr>
          <p:grpSpPr>
            <a:xfrm rot="0">
              <a:off x="5140051" y="521482"/>
              <a:ext cx="305229" cy="305229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22158" lIns="22158" bIns="22158" rIns="22158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5256293" y="559262"/>
              <a:ext cx="305229" cy="305229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22158" lIns="22158" bIns="22158" rIns="22158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5368608" y="633797"/>
              <a:ext cx="305229" cy="305229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22158" lIns="22158" bIns="22158" rIns="22158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0">
              <a:off x="5408907" y="633797"/>
              <a:ext cx="305229" cy="305229"/>
              <a:chOff x="0" y="0"/>
              <a:chExt cx="812800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22158" lIns="22158" bIns="22158" rIns="22158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3" id="23"/>
            <p:cNvGrpSpPr/>
            <p:nvPr/>
          </p:nvGrpSpPr>
          <p:grpSpPr>
            <a:xfrm rot="0">
              <a:off x="5485754" y="633797"/>
              <a:ext cx="305229" cy="305229"/>
              <a:chOff x="0" y="0"/>
              <a:chExt cx="812800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22158" lIns="22158" bIns="22158" rIns="22158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sp>
          <p:nvSpPr>
            <p:cNvPr name="Freeform 26" id="26"/>
            <p:cNvSpPr/>
            <p:nvPr/>
          </p:nvSpPr>
          <p:spPr>
            <a:xfrm flipH="false" flipV="false" rot="1349867">
              <a:off x="5019434" y="178446"/>
              <a:ext cx="1084174" cy="761633"/>
            </a:xfrm>
            <a:custGeom>
              <a:avLst/>
              <a:gdLst/>
              <a:ahLst/>
              <a:cxnLst/>
              <a:rect r="r" b="b" t="t" l="l"/>
              <a:pathLst>
                <a:path h="761633" w="1084174">
                  <a:moveTo>
                    <a:pt x="0" y="0"/>
                  </a:moveTo>
                  <a:lnTo>
                    <a:pt x="1084174" y="0"/>
                  </a:lnTo>
                  <a:lnTo>
                    <a:pt x="1084174" y="761633"/>
                  </a:lnTo>
                  <a:lnTo>
                    <a:pt x="0" y="761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7" id="27"/>
          <p:cNvSpPr/>
          <p:nvPr/>
        </p:nvSpPr>
        <p:spPr>
          <a:xfrm flipH="false" flipV="false" rot="0">
            <a:off x="12650278" y="6327285"/>
            <a:ext cx="5395895" cy="3617498"/>
          </a:xfrm>
          <a:custGeom>
            <a:avLst/>
            <a:gdLst/>
            <a:ahLst/>
            <a:cxnLst/>
            <a:rect r="r" b="b" t="t" l="l"/>
            <a:pathLst>
              <a:path h="3617498" w="5395895">
                <a:moveTo>
                  <a:pt x="0" y="0"/>
                </a:moveTo>
                <a:lnTo>
                  <a:pt x="5395895" y="0"/>
                </a:lnTo>
                <a:lnTo>
                  <a:pt x="5395895" y="3617498"/>
                </a:lnTo>
                <a:lnTo>
                  <a:pt x="0" y="36174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251204">
            <a:off x="10542721" y="7857384"/>
            <a:ext cx="2785794" cy="1988361"/>
          </a:xfrm>
          <a:custGeom>
            <a:avLst/>
            <a:gdLst/>
            <a:ahLst/>
            <a:cxnLst/>
            <a:rect r="r" b="b" t="t" l="l"/>
            <a:pathLst>
              <a:path h="1988361" w="2785794">
                <a:moveTo>
                  <a:pt x="0" y="0"/>
                </a:moveTo>
                <a:lnTo>
                  <a:pt x="2785794" y="0"/>
                </a:lnTo>
                <a:lnTo>
                  <a:pt x="2785794" y="1988361"/>
                </a:lnTo>
                <a:lnTo>
                  <a:pt x="0" y="198836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14242050" y="7266345"/>
            <a:ext cx="2212351" cy="2212351"/>
            <a:chOff x="0" y="0"/>
            <a:chExt cx="2949802" cy="2949802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949802" cy="2949802"/>
            </a:xfrm>
            <a:custGeom>
              <a:avLst/>
              <a:gdLst/>
              <a:ahLst/>
              <a:cxnLst/>
              <a:rect r="r" b="b" t="t" l="l"/>
              <a:pathLst>
                <a:path h="2949802" w="2949802">
                  <a:moveTo>
                    <a:pt x="0" y="0"/>
                  </a:moveTo>
                  <a:lnTo>
                    <a:pt x="2949802" y="0"/>
                  </a:lnTo>
                  <a:lnTo>
                    <a:pt x="2949802" y="2949802"/>
                  </a:lnTo>
                  <a:lnTo>
                    <a:pt x="0" y="2949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DAFw4-MklUI</dc:identifier>
  <dcterms:modified xsi:type="dcterms:W3CDTF">2011-08-01T06:04:30Z</dcterms:modified>
  <cp:revision>1</cp:revision>
  <dc:title>THE 105 Study Groups Slides for Classes</dc:title>
</cp:coreProperties>
</file>